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259"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4290B15-DB56-464F-B865-98881C76EB89}" type="datetimeFigureOut">
              <a:rPr lang="en-US" smtClean="0"/>
              <a:pPr/>
              <a:t>7/3/2019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4290B15-DB56-464F-B865-98881C76EB89}" type="datetimeFigureOut">
              <a:rPr lang="en-US" smtClean="0"/>
              <a:pPr/>
              <a:t>7/3/2019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90B15-DB56-464F-B865-98881C76EB89}" type="datetimeFigureOut">
              <a:rPr lang="en-US" smtClean="0"/>
              <a:pPr/>
              <a:t>7/3/2019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90B15-DB56-464F-B865-98881C76EB89}" type="datetimeFigureOut">
              <a:rPr lang="en-US" smtClean="0"/>
              <a:pPr/>
              <a:t>7/3/2019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20628-E0F2-401F-90A7-6C33B6EAEC1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al Sciences Academy - Transparency.png"/>
          <p:cNvPicPr>
            <a:picLocks noChangeAspect="1"/>
          </p:cNvPicPr>
          <p:nvPr/>
        </p:nvPicPr>
        <p:blipFill>
          <a:blip r:embed="rId2" cstate="print"/>
          <a:stretch>
            <a:fillRect/>
          </a:stretch>
        </p:blipFill>
        <p:spPr>
          <a:xfrm>
            <a:off x="500034" y="2224289"/>
            <a:ext cx="5108458" cy="1630683"/>
          </a:xfrm>
          <a:prstGeom prst="rect">
            <a:avLst/>
          </a:prstGeom>
        </p:spPr>
      </p:pic>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descr="HSA Tranparent.png"/>
          <p:cNvPicPr>
            <a:picLocks noChangeAspect="1"/>
          </p:cNvPicPr>
          <p:nvPr/>
        </p:nvPicPr>
        <p:blipFill>
          <a:blip r:embed="rId3"/>
          <a:stretch>
            <a:fillRect/>
          </a:stretch>
        </p:blipFill>
        <p:spPr>
          <a:xfrm>
            <a:off x="5715008" y="1928802"/>
            <a:ext cx="2520000" cy="252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950" y="304800"/>
            <a:ext cx="8401050" cy="3293209"/>
          </a:xfrm>
          <a:prstGeom prst="rect">
            <a:avLst/>
          </a:prstGeom>
          <a:noFill/>
          <a:ln>
            <a:noFill/>
            <a:prstDash val="solid"/>
          </a:ln>
        </p:spPr>
        <p:txBody>
          <a:bodyPr>
            <a:spAutoFit/>
          </a:bodyPr>
          <a:lstStyle/>
          <a:p>
            <a:pPr algn="just">
              <a:lnSpc>
                <a:spcPct val="200000"/>
              </a:lnSpc>
              <a:spcBef>
                <a:spcPts val="600"/>
              </a:spcBef>
            </a:pPr>
            <a:r>
              <a:rPr lang="en-US" sz="2400" b="1" u="sng" dirty="0" smtClean="0">
                <a:latin typeface="Calibri" pitchFamily="34" charset="0"/>
                <a:cs typeface="Calibri" pitchFamily="34" charset="0"/>
              </a:rPr>
              <a:t>The organization</a:t>
            </a:r>
            <a:r>
              <a:rPr lang="en-US" sz="2400" dirty="0" smtClean="0">
                <a:latin typeface="Calibri" pitchFamily="34" charset="0"/>
                <a:cs typeface="Calibri" pitchFamily="34" charset="0"/>
              </a:rPr>
              <a:t> shall ensure that the responsibility of the laboratory to carry out its testing and calibration activities in such a way as to </a:t>
            </a:r>
            <a:r>
              <a:rPr lang="en-US" sz="2400" b="1" u="sng" dirty="0" smtClean="0">
                <a:latin typeface="Calibri" pitchFamily="34" charset="0"/>
                <a:cs typeface="Calibri" pitchFamily="34" charset="0"/>
              </a:rPr>
              <a:t>meet the requirements</a:t>
            </a:r>
            <a:r>
              <a:rPr lang="en-US" sz="2400" dirty="0" smtClean="0">
                <a:latin typeface="Calibri" pitchFamily="34" charset="0"/>
                <a:cs typeface="Calibri" pitchFamily="34" charset="0"/>
              </a:rPr>
              <a:t> of </a:t>
            </a:r>
            <a:r>
              <a:rPr lang="en-US" sz="2800" b="1" u="sng" dirty="0" smtClean="0">
                <a:solidFill>
                  <a:srgbClr val="00B0F0"/>
                </a:solidFill>
                <a:latin typeface="Calibri" pitchFamily="34" charset="0"/>
                <a:cs typeface="Calibri" pitchFamily="34" charset="0"/>
              </a:rPr>
              <a:t>ISO 17025:2005</a:t>
            </a:r>
            <a:r>
              <a:rPr lang="en-US" sz="2400" dirty="0" smtClean="0">
                <a:solidFill>
                  <a:srgbClr val="00B0F0"/>
                </a:solidFill>
                <a:latin typeface="Calibri" pitchFamily="34" charset="0"/>
                <a:cs typeface="Calibri" pitchFamily="34" charset="0"/>
              </a:rPr>
              <a:t>  and </a:t>
            </a:r>
            <a:r>
              <a:rPr lang="en-US" sz="2800" b="1" u="sng" dirty="0" smtClean="0">
                <a:solidFill>
                  <a:srgbClr val="00B0F0"/>
                </a:solidFill>
                <a:latin typeface="Calibri" pitchFamily="34" charset="0"/>
                <a:cs typeface="Calibri" pitchFamily="34" charset="0"/>
              </a:rPr>
              <a:t>ISO 17065:2012</a:t>
            </a:r>
            <a:r>
              <a:rPr lang="en-US" sz="2400" dirty="0" smtClean="0">
                <a:solidFill>
                  <a:srgbClr val="00B0F0"/>
                </a:solidFill>
                <a:latin typeface="Calibri" pitchFamily="34" charset="0"/>
                <a:cs typeface="Calibri" pitchFamily="34" charset="0"/>
              </a:rPr>
              <a:t> </a:t>
            </a:r>
            <a:r>
              <a:rPr lang="en-US" sz="2400" dirty="0" smtClean="0">
                <a:latin typeface="Calibri" pitchFamily="34" charset="0"/>
                <a:cs typeface="Calibri" pitchFamily="34" charset="0"/>
              </a:rPr>
              <a:t>International Standards.</a:t>
            </a:r>
            <a:endParaRPr lang="ar-KW" sz="2400" dirty="0">
              <a:latin typeface="Calibri" pitchFamily="34" charset="0"/>
              <a:cs typeface="Times New Roman" pitchFamily="18" charset="0"/>
            </a:endParaRPr>
          </a:p>
        </p:txBody>
      </p:sp>
      <p:sp>
        <p:nvSpPr>
          <p:cNvPr id="6" name="Rectangle 5"/>
          <p:cNvSpPr/>
          <p:nvPr/>
        </p:nvSpPr>
        <p:spPr>
          <a:xfrm>
            <a:off x="285720" y="3571876"/>
            <a:ext cx="8401050" cy="2202975"/>
          </a:xfrm>
          <a:prstGeom prst="rect">
            <a:avLst/>
          </a:prstGeom>
          <a:noFill/>
          <a:ln>
            <a:noFill/>
            <a:prstDash val="solid"/>
          </a:ln>
        </p:spPr>
        <p:txBody>
          <a:bodyPr>
            <a:spAutoFit/>
          </a:bodyPr>
          <a:lstStyle/>
          <a:p>
            <a:pPr algn="just">
              <a:lnSpc>
                <a:spcPct val="200000"/>
              </a:lnSpc>
              <a:spcBef>
                <a:spcPts val="600"/>
              </a:spcBef>
            </a:pPr>
            <a:r>
              <a:rPr lang="en-US" sz="2400" dirty="0" smtClean="0">
                <a:latin typeface="Calibri" pitchFamily="34" charset="0"/>
                <a:cs typeface="Calibri" pitchFamily="34" charset="0"/>
              </a:rPr>
              <a:t>It shall also ensure that it satisfy the needs of the customer</a:t>
            </a:r>
            <a:r>
              <a:rPr lang="en-US" sz="2400" b="1" baseline="30000" dirty="0" smtClean="0">
                <a:solidFill>
                  <a:srgbClr val="FF0000"/>
                </a:solidFill>
                <a:latin typeface="Calibri" pitchFamily="34" charset="0"/>
                <a:cs typeface="Calibri" pitchFamily="34" charset="0"/>
              </a:rPr>
              <a:t>1</a:t>
            </a:r>
            <a:r>
              <a:rPr lang="en-US" sz="2400" dirty="0" smtClean="0">
                <a:latin typeface="Calibri" pitchFamily="34" charset="0"/>
                <a:cs typeface="Calibri" pitchFamily="34" charset="0"/>
              </a:rPr>
              <a:t>, the regulatory authorities</a:t>
            </a:r>
            <a:r>
              <a:rPr lang="en-US" sz="2400" b="1" baseline="30000" dirty="0" smtClean="0">
                <a:solidFill>
                  <a:srgbClr val="FF0000"/>
                </a:solidFill>
                <a:latin typeface="Calibri" pitchFamily="34" charset="0"/>
                <a:cs typeface="Calibri" pitchFamily="34" charset="0"/>
              </a:rPr>
              <a:t>2</a:t>
            </a:r>
            <a:r>
              <a:rPr lang="en-US" sz="2400" dirty="0" smtClean="0">
                <a:latin typeface="Calibri" pitchFamily="34" charset="0"/>
                <a:cs typeface="Calibri" pitchFamily="34" charset="0"/>
              </a:rPr>
              <a:t> or organizations providing recognition</a:t>
            </a:r>
            <a:r>
              <a:rPr lang="en-US" sz="2400" b="1" baseline="30000" dirty="0" smtClean="0">
                <a:solidFill>
                  <a:srgbClr val="FF0000"/>
                </a:solidFill>
                <a:latin typeface="Calibri" pitchFamily="34" charset="0"/>
                <a:cs typeface="Calibri" pitchFamily="34" charset="0"/>
              </a:rPr>
              <a:t>3</a:t>
            </a:r>
            <a:r>
              <a:rPr lang="en-US" sz="2400" dirty="0" smtClean="0">
                <a:latin typeface="Calibri" pitchFamily="34" charset="0"/>
                <a:cs typeface="Calibri" pitchFamily="34" charset="0"/>
              </a:rPr>
              <a:t> </a:t>
            </a:r>
            <a:r>
              <a:rPr lang="en-US" sz="2400" dirty="0" smtClean="0">
                <a:solidFill>
                  <a:srgbClr val="00B0F0"/>
                </a:solidFill>
                <a:latin typeface="Calibri" pitchFamily="34" charset="0"/>
                <a:cs typeface="Calibri" pitchFamily="34" charset="0"/>
              </a:rPr>
              <a:t>(i.e. </a:t>
            </a:r>
            <a:r>
              <a:rPr lang="en-US" sz="2400" b="1" u="sng" dirty="0" smtClean="0">
                <a:solidFill>
                  <a:srgbClr val="00B0F0"/>
                </a:solidFill>
                <a:latin typeface="Calibri" pitchFamily="34" charset="0"/>
                <a:cs typeface="Calibri" pitchFamily="34" charset="0"/>
              </a:rPr>
              <a:t>GSO-GAC FAD 04</a:t>
            </a:r>
            <a:r>
              <a:rPr lang="en-US" sz="2400" dirty="0" smtClean="0">
                <a:solidFill>
                  <a:srgbClr val="00B0F0"/>
                </a:solidFill>
                <a:latin typeface="Calibri" pitchFamily="34" charset="0"/>
                <a:cs typeface="Calibri" pitchFamily="34" charset="0"/>
              </a:rPr>
              <a:t>, and </a:t>
            </a:r>
            <a:r>
              <a:rPr lang="en-US" sz="2400" b="1" u="sng" dirty="0" smtClean="0">
                <a:solidFill>
                  <a:srgbClr val="00B0F0"/>
                </a:solidFill>
                <a:latin typeface="Calibri" pitchFamily="34" charset="0"/>
                <a:cs typeface="Calibri" pitchFamily="34" charset="0"/>
              </a:rPr>
              <a:t>GSO-GAC FAD 12</a:t>
            </a:r>
            <a:r>
              <a:rPr lang="en-US" sz="2400" dirty="0" smtClean="0">
                <a:solidFill>
                  <a:srgbClr val="00B0F0"/>
                </a:solidFill>
                <a:latin typeface="Calibri" pitchFamily="34" charset="0"/>
                <a:cs typeface="Calibri" pitchFamily="34" charset="0"/>
              </a:rPr>
              <a:t>) . </a:t>
            </a:r>
            <a:endParaRPr lang="ar-KW" sz="2400" dirty="0">
              <a:solidFill>
                <a:srgbClr val="00B0F0"/>
              </a:solidFill>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838200"/>
            <a:ext cx="8458200"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Halal certification body shall precisely </a:t>
            </a:r>
            <a:r>
              <a:rPr lang="en-US" sz="2400" b="1" u="sng">
                <a:latin typeface="Calibri" pitchFamily="34" charset="0"/>
                <a:cs typeface="Calibri" pitchFamily="34" charset="0"/>
              </a:rPr>
              <a:t>define the scope </a:t>
            </a:r>
            <a:r>
              <a:rPr lang="en-US" sz="2400">
                <a:latin typeface="Calibri" pitchFamily="34" charset="0"/>
                <a:cs typeface="Calibri" pitchFamily="34" charset="0"/>
              </a:rPr>
              <a:t>of </a:t>
            </a:r>
            <a:r>
              <a:rPr lang="en-US" sz="2400" b="1" u="sng">
                <a:latin typeface="Calibri" pitchFamily="34" charset="0"/>
                <a:cs typeface="Calibri" pitchFamily="34" charset="0"/>
              </a:rPr>
              <a:t>certification</a:t>
            </a:r>
            <a:r>
              <a:rPr lang="en-US" sz="2400">
                <a:latin typeface="Calibri" pitchFamily="34" charset="0"/>
                <a:cs typeface="Calibri" pitchFamily="34" charset="0"/>
              </a:rPr>
              <a:t> in terms of Halal product/service categories (e.g. primary (raw material or intermediate product) production, food processing, packaging material production etc.), and sectors according to Annex A. </a:t>
            </a:r>
          </a:p>
        </p:txBody>
      </p:sp>
      <p:sp>
        <p:nvSpPr>
          <p:cNvPr id="44035" name="Rectangle 2"/>
          <p:cNvSpPr>
            <a:spLocks noChangeArrowheads="1"/>
          </p:cNvSpPr>
          <p:nvPr/>
        </p:nvSpPr>
        <p:spPr bwMode="auto">
          <a:xfrm>
            <a:off x="304800" y="152400"/>
            <a:ext cx="8458200" cy="461963"/>
          </a:xfrm>
          <a:prstGeom prst="rect">
            <a:avLst/>
          </a:prstGeom>
          <a:solidFill>
            <a:srgbClr val="92D050"/>
          </a:solidFill>
          <a:ln>
            <a:noFill/>
          </a:ln>
          <a:extLst/>
        </p:spPr>
        <p:txBody>
          <a:bodyPr>
            <a:spAutoFit/>
          </a:bodyPr>
          <a:lstStyle/>
          <a:p>
            <a:r>
              <a:rPr lang="en-US" sz="2400" dirty="0" smtClean="0">
                <a:solidFill>
                  <a:schemeClr val="bg1"/>
                </a:solidFill>
                <a:latin typeface="Calibri" pitchFamily="34" charset="0"/>
                <a:cs typeface="Calibri" pitchFamily="34" charset="0"/>
              </a:rPr>
              <a:t>Processes requirements</a:t>
            </a:r>
            <a:endParaRPr lang="en-US" sz="2400" dirty="0">
              <a:solidFill>
                <a:schemeClr val="bg1"/>
              </a:solidFill>
              <a:latin typeface="Calibri" pitchFamily="34" charset="0"/>
              <a:cs typeface="Calibri" pitchFamily="34" charset="0"/>
            </a:endParaRPr>
          </a:p>
        </p:txBody>
      </p:sp>
      <p:sp>
        <p:nvSpPr>
          <p:cNvPr id="4" name="Rectangle 3"/>
          <p:cNvSpPr>
            <a:spLocks noChangeArrowheads="1"/>
          </p:cNvSpPr>
          <p:nvPr/>
        </p:nvSpPr>
        <p:spPr bwMode="auto">
          <a:xfrm>
            <a:off x="304800" y="3921125"/>
            <a:ext cx="8458200"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Halal certification body </a:t>
            </a:r>
            <a:r>
              <a:rPr lang="en-US" sz="2400" b="1" u="sng">
                <a:latin typeface="Calibri" pitchFamily="34" charset="0"/>
                <a:cs typeface="Calibri" pitchFamily="34" charset="0"/>
              </a:rPr>
              <a:t>shall not exclude part</a:t>
            </a:r>
            <a:r>
              <a:rPr lang="en-US" sz="2400">
                <a:latin typeface="Calibri" pitchFamily="34" charset="0"/>
                <a:cs typeface="Calibri" pitchFamily="34" charset="0"/>
              </a:rPr>
              <a:t> of the processes</a:t>
            </a:r>
            <a:r>
              <a:rPr lang="en-US" sz="2400" b="1" baseline="30000">
                <a:solidFill>
                  <a:srgbClr val="FF0000"/>
                </a:solidFill>
                <a:latin typeface="Calibri" pitchFamily="34" charset="0"/>
                <a:cs typeface="Calibri" pitchFamily="34" charset="0"/>
              </a:rPr>
              <a:t>1</a:t>
            </a:r>
            <a:r>
              <a:rPr lang="en-US" sz="2400">
                <a:latin typeface="Calibri" pitchFamily="34" charset="0"/>
                <a:cs typeface="Calibri" pitchFamily="34" charset="0"/>
              </a:rPr>
              <a:t>, sectors</a:t>
            </a:r>
            <a:r>
              <a:rPr lang="en-US" sz="2400" b="1" baseline="30000">
                <a:solidFill>
                  <a:srgbClr val="FF0000"/>
                </a:solidFill>
                <a:latin typeface="Calibri" pitchFamily="34" charset="0"/>
                <a:cs typeface="Calibri" pitchFamily="34" charset="0"/>
              </a:rPr>
              <a:t>2</a:t>
            </a:r>
            <a:r>
              <a:rPr lang="en-US" sz="2400">
                <a:latin typeface="Calibri" pitchFamily="34" charset="0"/>
                <a:cs typeface="Calibri" pitchFamily="34" charset="0"/>
              </a:rPr>
              <a:t>, products</a:t>
            </a:r>
            <a:r>
              <a:rPr lang="en-US" sz="2400" b="1" baseline="30000">
                <a:solidFill>
                  <a:srgbClr val="FF0000"/>
                </a:solidFill>
                <a:latin typeface="Calibri" pitchFamily="34" charset="0"/>
                <a:cs typeface="Calibri" pitchFamily="34" charset="0"/>
              </a:rPr>
              <a:t>3</a:t>
            </a:r>
            <a:r>
              <a:rPr lang="en-US" sz="2400">
                <a:latin typeface="Calibri" pitchFamily="34" charset="0"/>
                <a:cs typeface="Calibri" pitchFamily="34" charset="0"/>
              </a:rPr>
              <a:t> or services</a:t>
            </a:r>
            <a:r>
              <a:rPr lang="en-US" sz="2400" b="1" baseline="30000">
                <a:solidFill>
                  <a:srgbClr val="FF0000"/>
                </a:solidFill>
                <a:latin typeface="Calibri" pitchFamily="34" charset="0"/>
                <a:cs typeface="Calibri" pitchFamily="34" charset="0"/>
              </a:rPr>
              <a:t>3</a:t>
            </a:r>
            <a:r>
              <a:rPr lang="en-US" sz="2400">
                <a:latin typeface="Calibri" pitchFamily="34" charset="0"/>
                <a:cs typeface="Calibri" pitchFamily="34" charset="0"/>
              </a:rPr>
              <a:t> from the scope of certification </a:t>
            </a:r>
            <a:r>
              <a:rPr lang="en-US" sz="2400" u="sng">
                <a:latin typeface="Calibri" pitchFamily="34" charset="0"/>
                <a:cs typeface="Calibri" pitchFamily="34" charset="0"/>
              </a:rPr>
              <a:t>when those</a:t>
            </a:r>
            <a:r>
              <a:rPr lang="en-US" sz="2400">
                <a:latin typeface="Calibri" pitchFamily="34" charset="0"/>
                <a:cs typeface="Calibri" pitchFamily="34" charset="0"/>
              </a:rPr>
              <a:t> processes, sectors, products or services </a:t>
            </a:r>
            <a:r>
              <a:rPr lang="en-US" sz="2400" u="sng">
                <a:latin typeface="Calibri" pitchFamily="34" charset="0"/>
                <a:cs typeface="Calibri" pitchFamily="34" charset="0"/>
              </a:rPr>
              <a:t>influence the Halal requirements of the end products</a:t>
            </a:r>
            <a:r>
              <a:rPr lang="en-US" sz="2400">
                <a:latin typeface="Calibri" pitchFamily="34" charset="0"/>
                <a:cs typeface="Calibri" pitchFamily="34" charset="0"/>
              </a:rPr>
              <a:t>. </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354695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1309688"/>
            <a:ext cx="84582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All requirements given in ISO/IEC 17021:2011 shall apply. </a:t>
            </a:r>
          </a:p>
        </p:txBody>
      </p:sp>
      <p:sp>
        <p:nvSpPr>
          <p:cNvPr id="45059" name="Rectangle 2"/>
          <p:cNvSpPr>
            <a:spLocks noChangeArrowheads="1"/>
          </p:cNvSpPr>
          <p:nvPr/>
        </p:nvSpPr>
        <p:spPr bwMode="auto">
          <a:xfrm>
            <a:off x="304800" y="152400"/>
            <a:ext cx="8458200" cy="830263"/>
          </a:xfrm>
          <a:prstGeom prst="rect">
            <a:avLst/>
          </a:prstGeom>
          <a:solidFill>
            <a:srgbClr val="00B050"/>
          </a:solidFill>
          <a:ln>
            <a:noFill/>
          </a:ln>
          <a:extLst/>
        </p:spPr>
        <p:txBody>
          <a:bodyPr>
            <a:spAutoFit/>
          </a:bodyPr>
          <a:lstStyle/>
          <a:p>
            <a:r>
              <a:rPr lang="en-US" sz="2400" dirty="0">
                <a:solidFill>
                  <a:schemeClr val="bg1"/>
                </a:solidFill>
                <a:latin typeface="Calibri" pitchFamily="34" charset="0"/>
                <a:cs typeface="Calibri" pitchFamily="34" charset="0"/>
              </a:rPr>
              <a:t>MANAGEMENT SYSTEM REQUIREMENTS FOR CERTIFICATION BODIES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134759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696200" cy="3262313"/>
          </a:xfrm>
          <a:prstGeom prst="rect">
            <a:avLst/>
          </a:prstGeom>
          <a:ln w="38100">
            <a:solidFill>
              <a:schemeClr val="tx1"/>
            </a:solidFill>
          </a:ln>
        </p:spPr>
        <p:txBody>
          <a:bodyPr>
            <a:spAutoFit/>
          </a:bodyPr>
          <a:lstStyle/>
          <a:p>
            <a:pPr>
              <a:defRPr/>
            </a:pPr>
            <a:r>
              <a:rPr lang="en-US" b="1" i="1" dirty="0">
                <a:latin typeface="+mn-lt"/>
              </a:rPr>
              <a:t>Supplementary accreditation requirements for		       </a:t>
            </a:r>
            <a:r>
              <a:rPr lang="en-US" b="1" dirty="0">
                <a:latin typeface="+mn-lt"/>
              </a:rPr>
              <a:t>GAC </a:t>
            </a:r>
            <a:endParaRPr lang="en-US" b="1" i="1" dirty="0">
              <a:latin typeface="+mn-lt"/>
            </a:endParaRPr>
          </a:p>
          <a:p>
            <a:pPr>
              <a:defRPr/>
            </a:pPr>
            <a:r>
              <a:rPr lang="en-US" b="1" i="1" dirty="0">
                <a:latin typeface="+mn-lt"/>
              </a:rPr>
              <a:t>Product certification Bodies </a:t>
            </a:r>
          </a:p>
          <a:p>
            <a:pPr>
              <a:defRPr/>
            </a:pPr>
            <a:r>
              <a:rPr lang="en-US" b="1" i="1" dirty="0">
                <a:latin typeface="+mn-lt"/>
              </a:rPr>
              <a:t>BD-091007-10-03</a:t>
            </a:r>
          </a:p>
          <a:p>
            <a:pPr>
              <a:defRPr/>
            </a:pPr>
            <a:endParaRPr lang="en-US" b="1" i="1" dirty="0">
              <a:latin typeface="+mn-lt"/>
            </a:endParaRPr>
          </a:p>
          <a:p>
            <a:pPr>
              <a:defRPr/>
            </a:pPr>
            <a:r>
              <a:rPr lang="en-US" sz="2400" b="1" dirty="0">
                <a:latin typeface="+mn-lt"/>
              </a:rPr>
              <a:t>FAD-4 </a:t>
            </a:r>
            <a:endParaRPr lang="en-US" sz="2400" dirty="0">
              <a:latin typeface="+mn-lt"/>
            </a:endParaRPr>
          </a:p>
          <a:p>
            <a:pPr>
              <a:defRPr/>
            </a:pPr>
            <a:endParaRPr lang="en-US" b="1" dirty="0">
              <a:latin typeface="+mn-lt"/>
            </a:endParaRPr>
          </a:p>
          <a:p>
            <a:pPr>
              <a:defRPr/>
            </a:pPr>
            <a:r>
              <a:rPr lang="en-US" dirty="0">
                <a:latin typeface="+mn-lt"/>
              </a:rPr>
              <a:t> </a:t>
            </a:r>
          </a:p>
          <a:p>
            <a:pPr>
              <a:defRPr/>
            </a:pPr>
            <a:r>
              <a:rPr lang="en-US" sz="2800" b="1" dirty="0">
                <a:latin typeface="+mn-lt"/>
              </a:rPr>
              <a:t>Product Certification Bodies</a:t>
            </a:r>
            <a:endParaRPr lang="en-US" sz="2800" dirty="0">
              <a:latin typeface="+mn-lt"/>
            </a:endParaRPr>
          </a:p>
          <a:p>
            <a:pPr>
              <a:defRPr/>
            </a:pPr>
            <a:r>
              <a:rPr lang="en-US" sz="2800" dirty="0">
                <a:latin typeface="+mn-lt"/>
              </a:rPr>
              <a:t>(ISO/IEC 17065) </a:t>
            </a:r>
            <a:endParaRPr lang="en-US" sz="2800" b="1" dirty="0">
              <a:latin typeface="+mn-lt"/>
            </a:endParaRPr>
          </a:p>
          <a:p>
            <a:pPr>
              <a:defRPr/>
            </a:pPr>
            <a:endParaRPr lang="en-US" dirty="0">
              <a:latin typeface="+mn-lt"/>
            </a:endParaRPr>
          </a:p>
        </p:txBody>
      </p:sp>
      <p:pic>
        <p:nvPicPr>
          <p:cNvPr id="4608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86400" y="889000"/>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9811827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609600" y="838200"/>
            <a:ext cx="7696200" cy="34163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r>
              <a:rPr lang="en-US" b="1"/>
              <a:t>INTERNATIONAL STANDARD 				</a:t>
            </a:r>
          </a:p>
          <a:p>
            <a:pPr algn="r"/>
            <a:r>
              <a:rPr lang="en-US" b="1">
                <a:solidFill>
                  <a:srgbClr val="FF0000"/>
                </a:solidFill>
              </a:rPr>
              <a:t>ISO/IEC</a:t>
            </a:r>
          </a:p>
          <a:p>
            <a:pPr algn="r"/>
            <a:r>
              <a:rPr lang="en-US" b="1">
                <a:solidFill>
                  <a:srgbClr val="FF0000"/>
                </a:solidFill>
              </a:rPr>
              <a:t>17065 </a:t>
            </a:r>
          </a:p>
          <a:p>
            <a:pPr algn="r"/>
            <a:r>
              <a:rPr lang="en-US"/>
              <a:t>   First edition</a:t>
            </a:r>
          </a:p>
          <a:p>
            <a:pPr algn="r"/>
            <a:r>
              <a:rPr lang="en-US"/>
              <a:t>         2012-09-15	</a:t>
            </a:r>
          </a:p>
          <a:p>
            <a:endParaRPr lang="en-US" b="1"/>
          </a:p>
          <a:p>
            <a:r>
              <a:rPr lang="en-US" b="1"/>
              <a:t>Conformity assessment — Requirements for bodies certifying products, processes and services </a:t>
            </a:r>
          </a:p>
          <a:p>
            <a:endParaRPr lang="en-US" b="1"/>
          </a:p>
          <a:p>
            <a:endParaRPr lang="en-US"/>
          </a:p>
          <a:p>
            <a:r>
              <a:rPr lang="fr-FR" i="1"/>
              <a:t>Évaluation de la conformité — Exigences pour les organismes certifiant les produits, les procédés et les services </a:t>
            </a:r>
            <a:r>
              <a:rPr lang="fr-FR"/>
              <a:t>	</a:t>
            </a:r>
          </a:p>
        </p:txBody>
      </p:sp>
      <p:pic>
        <p:nvPicPr>
          <p:cNvPr id="4710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5867400"/>
            <a:ext cx="16002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57600" y="5791200"/>
            <a:ext cx="4572000" cy="923925"/>
          </a:xfrm>
          <a:prstGeom prst="rect">
            <a:avLst/>
          </a:prstGeom>
        </p:spPr>
        <p:txBody>
          <a:bodyPr>
            <a:spAutoFit/>
          </a:bodyPr>
          <a:lstStyle/>
          <a:p>
            <a:pPr algn="r">
              <a:defRPr/>
            </a:pPr>
            <a:r>
              <a:rPr lang="en-US" b="1" dirty="0">
                <a:latin typeface="+mn-lt"/>
              </a:rPr>
              <a:t>Reference number </a:t>
            </a:r>
          </a:p>
          <a:p>
            <a:pPr algn="r">
              <a:defRPr/>
            </a:pPr>
            <a:r>
              <a:rPr lang="en-US" b="1" dirty="0">
                <a:latin typeface="+mn-lt"/>
              </a:rPr>
              <a:t>ISO/IEC 17065:2012(E) </a:t>
            </a:r>
          </a:p>
          <a:p>
            <a:pPr algn="r">
              <a:defRPr/>
            </a:pPr>
            <a:r>
              <a:rPr lang="en-US" b="1" dirty="0">
                <a:latin typeface="+mn-lt"/>
              </a:rPr>
              <a:t>© ISO 2012 </a:t>
            </a:r>
          </a:p>
        </p:txBody>
      </p:sp>
    </p:spTree>
    <p:extLst>
      <p:ext uri="{BB962C8B-B14F-4D97-AF65-F5344CB8AC3E}">
        <p14:creationId xmlns="" xmlns:p14="http://schemas.microsoft.com/office/powerpoint/2010/main" val="22994254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838200"/>
            <a:ext cx="8305800" cy="4648200"/>
          </a:xfrm>
          <a:prstGeom prst="rect">
            <a:avLst/>
          </a:prstGeom>
          <a:ln w="38100">
            <a:solidFill>
              <a:schemeClr val="tx1"/>
            </a:solidFill>
          </a:ln>
        </p:spPr>
        <p:txBody>
          <a:bodyPr>
            <a:spAutoFit/>
          </a:bodyPr>
          <a:lstStyle/>
          <a:p>
            <a:pPr>
              <a:defRPr/>
            </a:pPr>
            <a:r>
              <a:rPr lang="en-US" sz="3200" b="1" i="1" dirty="0">
                <a:solidFill>
                  <a:srgbClr val="FF0000"/>
                </a:solidFill>
                <a:latin typeface="+mn-lt"/>
              </a:rPr>
              <a:t>To be accredited by GSO-GAC as a</a:t>
            </a:r>
            <a:endParaRPr lang="en-US" sz="3200" dirty="0">
              <a:solidFill>
                <a:srgbClr val="FF0000"/>
              </a:solidFill>
              <a:latin typeface="+mn-lt"/>
            </a:endParaRPr>
          </a:p>
          <a:p>
            <a:pPr>
              <a:defRPr/>
            </a:pPr>
            <a:endParaRPr lang="en-US" sz="3200" b="1" dirty="0">
              <a:latin typeface="+mn-lt"/>
            </a:endParaRPr>
          </a:p>
          <a:p>
            <a:pPr>
              <a:defRPr/>
            </a:pPr>
            <a:r>
              <a:rPr lang="en-US" sz="3200" dirty="0">
                <a:latin typeface="+mn-lt"/>
              </a:rPr>
              <a:t> </a:t>
            </a:r>
          </a:p>
          <a:p>
            <a:pPr algn="ctr">
              <a:defRPr/>
            </a:pPr>
            <a:r>
              <a:rPr lang="en-US" sz="3200" b="1" dirty="0">
                <a:latin typeface="+mn-lt"/>
              </a:rPr>
              <a:t>Halal Laboratory</a:t>
            </a:r>
          </a:p>
          <a:p>
            <a:pPr>
              <a:defRPr/>
            </a:pPr>
            <a:endParaRPr lang="en-US" sz="3200" b="1" dirty="0">
              <a:latin typeface="+mn-lt"/>
            </a:endParaRPr>
          </a:p>
          <a:p>
            <a:pPr algn="ctr">
              <a:defRPr/>
            </a:pPr>
            <a:r>
              <a:rPr lang="en-US" sz="3200" b="1" dirty="0">
                <a:solidFill>
                  <a:srgbClr val="FF0000"/>
                </a:solidFill>
                <a:latin typeface="+mn-lt"/>
              </a:rPr>
              <a:t>then</a:t>
            </a:r>
          </a:p>
          <a:p>
            <a:pPr>
              <a:defRPr/>
            </a:pPr>
            <a:endParaRPr lang="en-US" sz="3200" dirty="0">
              <a:latin typeface="+mn-lt"/>
            </a:endParaRPr>
          </a:p>
          <a:p>
            <a:pPr algn="ctr">
              <a:defRPr/>
            </a:pPr>
            <a:r>
              <a:rPr lang="en-US" sz="2400" b="1" dirty="0">
                <a:solidFill>
                  <a:srgbClr val="FF0000"/>
                </a:solidFill>
                <a:latin typeface="Calibri" pitchFamily="34" charset="0"/>
                <a:cs typeface="Calibri" pitchFamily="34" charset="0"/>
              </a:rPr>
              <a:t>One need in addition to be accredited fulfilling the requirements of </a:t>
            </a:r>
            <a:r>
              <a:rPr lang="en-US" sz="2400" b="1" dirty="0">
                <a:solidFill>
                  <a:srgbClr val="00B0F0"/>
                </a:solidFill>
                <a:latin typeface="Calibri" pitchFamily="34" charset="0"/>
                <a:cs typeface="Calibri" pitchFamily="34" charset="0"/>
              </a:rPr>
              <a:t>GAC FAD-12 </a:t>
            </a:r>
            <a:r>
              <a:rPr lang="en-US" sz="2400" b="1" dirty="0">
                <a:solidFill>
                  <a:srgbClr val="FF0000"/>
                </a:solidFill>
                <a:latin typeface="Calibri" pitchFamily="34" charset="0"/>
                <a:cs typeface="Calibri" pitchFamily="34" charset="0"/>
              </a:rPr>
              <a:t>standard the Halal laboratory must also fulfill the requirements of </a:t>
            </a:r>
            <a:r>
              <a:rPr lang="en-US" sz="2400" b="1" dirty="0">
                <a:solidFill>
                  <a:srgbClr val="00B0F0"/>
                </a:solidFill>
                <a:latin typeface="Calibri" pitchFamily="34" charset="0"/>
                <a:cs typeface="Calibri" pitchFamily="34" charset="0"/>
              </a:rPr>
              <a:t>ISO 17025:2005 </a:t>
            </a:r>
            <a:r>
              <a:rPr lang="en-US" sz="2400" b="1" dirty="0">
                <a:solidFill>
                  <a:srgbClr val="FF0000"/>
                </a:solidFill>
                <a:latin typeface="Calibri" pitchFamily="34" charset="0"/>
                <a:cs typeface="Calibri" pitchFamily="34" charset="0"/>
              </a:rPr>
              <a:t>standard:</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9992469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609600" y="838200"/>
            <a:ext cx="7696200" cy="314007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r>
              <a:rPr lang="en-US" b="1"/>
              <a:t>INTERNATIONAL STANDARD 				</a:t>
            </a:r>
          </a:p>
          <a:p>
            <a:pPr algn="r"/>
            <a:r>
              <a:rPr lang="en-US" b="1">
                <a:solidFill>
                  <a:srgbClr val="FF0000"/>
                </a:solidFill>
              </a:rPr>
              <a:t>ISO/IEC</a:t>
            </a:r>
          </a:p>
          <a:p>
            <a:pPr algn="r"/>
            <a:r>
              <a:rPr lang="en-US" b="1">
                <a:solidFill>
                  <a:srgbClr val="FF0000"/>
                </a:solidFill>
              </a:rPr>
              <a:t>17025:2005 </a:t>
            </a:r>
          </a:p>
          <a:p>
            <a:pPr algn="r"/>
            <a:r>
              <a:rPr lang="en-US"/>
              <a:t>   </a:t>
            </a:r>
          </a:p>
          <a:p>
            <a:pPr algn="r"/>
            <a:r>
              <a:rPr lang="en-US"/>
              <a:t>	</a:t>
            </a:r>
          </a:p>
          <a:p>
            <a:endParaRPr lang="en-US" b="1"/>
          </a:p>
          <a:p>
            <a:r>
              <a:rPr lang="en-US" b="1"/>
              <a:t>General requirements for the competence of testing and calibration laboratories</a:t>
            </a:r>
          </a:p>
          <a:p>
            <a:endParaRPr lang="en-US" b="1"/>
          </a:p>
          <a:p>
            <a:endParaRPr lang="en-US"/>
          </a:p>
          <a:p>
            <a:endParaRPr lang="fr-FR" i="1"/>
          </a:p>
        </p:txBody>
      </p:sp>
      <p:pic>
        <p:nvPicPr>
          <p:cNvPr id="49155"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5867400"/>
            <a:ext cx="16002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628929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8600"/>
            <a:ext cx="8153400" cy="2557463"/>
          </a:xfrm>
          <a:prstGeom prst="rect">
            <a:avLst/>
          </a:prstGeom>
        </p:spPr>
        <p:txBody>
          <a:bodyPr>
            <a:spAutoFit/>
          </a:bodyPr>
          <a:lstStyle/>
          <a:p>
            <a:pPr algn="just">
              <a:lnSpc>
                <a:spcPct val="200000"/>
              </a:lnSpc>
              <a:defRPr/>
            </a:pPr>
            <a:r>
              <a:rPr lang="en-US" sz="2800" dirty="0">
                <a:latin typeface="+mn-lt"/>
              </a:rPr>
              <a:t>ISO/IEC 17025:2005 specifies the general requirements for the competence to carry out tests</a:t>
            </a:r>
            <a:r>
              <a:rPr lang="en-US" sz="2800" b="1" baseline="30000" dirty="0">
                <a:solidFill>
                  <a:srgbClr val="FF0000"/>
                </a:solidFill>
                <a:latin typeface="+mn-lt"/>
              </a:rPr>
              <a:t>1</a:t>
            </a:r>
            <a:r>
              <a:rPr lang="en-US" sz="2800" dirty="0">
                <a:latin typeface="+mn-lt"/>
              </a:rPr>
              <a:t> and/or calibrations</a:t>
            </a:r>
            <a:r>
              <a:rPr lang="en-US" sz="2800" b="1" baseline="30000" dirty="0">
                <a:solidFill>
                  <a:srgbClr val="FF0000"/>
                </a:solidFill>
              </a:rPr>
              <a:t>2</a:t>
            </a:r>
            <a:r>
              <a:rPr lang="en-US" sz="2800" dirty="0">
                <a:latin typeface="+mn-lt"/>
              </a:rPr>
              <a:t>, including sampling</a:t>
            </a:r>
            <a:r>
              <a:rPr lang="en-US" sz="2800" b="1" baseline="30000" dirty="0">
                <a:solidFill>
                  <a:srgbClr val="FF0000"/>
                </a:solidFill>
              </a:rPr>
              <a:t>3</a:t>
            </a:r>
            <a:r>
              <a:rPr lang="en-US" sz="2800" dirty="0">
                <a:latin typeface="+mn-lt"/>
              </a:rPr>
              <a:t>.</a:t>
            </a:r>
          </a:p>
        </p:txBody>
      </p:sp>
      <p:sp>
        <p:nvSpPr>
          <p:cNvPr id="3" name="Rectangle 2"/>
          <p:cNvSpPr/>
          <p:nvPr/>
        </p:nvSpPr>
        <p:spPr>
          <a:xfrm>
            <a:off x="533400" y="3081338"/>
            <a:ext cx="8153400" cy="2557462"/>
          </a:xfrm>
          <a:prstGeom prst="rect">
            <a:avLst/>
          </a:prstGeom>
        </p:spPr>
        <p:txBody>
          <a:bodyPr>
            <a:spAutoFit/>
          </a:bodyPr>
          <a:lstStyle/>
          <a:p>
            <a:pPr algn="just">
              <a:lnSpc>
                <a:spcPct val="200000"/>
              </a:lnSpc>
              <a:defRPr/>
            </a:pPr>
            <a:r>
              <a:rPr lang="en-US" sz="2800" dirty="0">
                <a:latin typeface="+mn-lt"/>
              </a:rPr>
              <a:t>It covers testing and calibration performed using standard methods</a:t>
            </a:r>
            <a:r>
              <a:rPr lang="en-US" sz="2800" b="1" baseline="30000" dirty="0">
                <a:solidFill>
                  <a:srgbClr val="FF0000"/>
                </a:solidFill>
              </a:rPr>
              <a:t>1</a:t>
            </a:r>
            <a:r>
              <a:rPr lang="en-US" sz="2800" dirty="0">
                <a:latin typeface="+mn-lt"/>
              </a:rPr>
              <a:t>, non-standard methods</a:t>
            </a:r>
            <a:r>
              <a:rPr lang="en-US" sz="2800" b="1" baseline="30000" dirty="0">
                <a:solidFill>
                  <a:srgbClr val="FF0000"/>
                </a:solidFill>
              </a:rPr>
              <a:t>2</a:t>
            </a:r>
            <a:r>
              <a:rPr lang="en-US" sz="2800" dirty="0">
                <a:latin typeface="+mn-lt"/>
              </a:rPr>
              <a:t>, and laboratory-developed methods</a:t>
            </a:r>
            <a:r>
              <a:rPr lang="en-US" sz="2800" b="1" baseline="30000" dirty="0">
                <a:solidFill>
                  <a:srgbClr val="FF0000"/>
                </a:solidFill>
              </a:rPr>
              <a:t>3</a:t>
            </a:r>
            <a:r>
              <a:rPr lang="en-US" sz="2800" dirty="0">
                <a:latin typeface="+mn-lt"/>
              </a:rPr>
              <a:t>.</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747814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2438"/>
            <a:ext cx="8153400" cy="1695450"/>
          </a:xfrm>
          <a:prstGeom prst="rect">
            <a:avLst/>
          </a:prstGeom>
        </p:spPr>
        <p:txBody>
          <a:bodyPr>
            <a:spAutoFit/>
          </a:bodyPr>
          <a:lstStyle/>
          <a:p>
            <a:pPr algn="just">
              <a:lnSpc>
                <a:spcPct val="200000"/>
              </a:lnSpc>
              <a:defRPr/>
            </a:pPr>
            <a:r>
              <a:rPr lang="en-US" sz="2800" dirty="0">
                <a:latin typeface="+mn-lt"/>
              </a:rPr>
              <a:t>It is applicable to all organizations performing tests</a:t>
            </a:r>
            <a:r>
              <a:rPr lang="en-US" sz="2800" b="1" baseline="30000" dirty="0">
                <a:solidFill>
                  <a:srgbClr val="FF0000"/>
                </a:solidFill>
              </a:rPr>
              <a:t>1</a:t>
            </a:r>
            <a:r>
              <a:rPr lang="en-US" sz="2800" dirty="0">
                <a:latin typeface="+mn-lt"/>
              </a:rPr>
              <a:t> and/or calibrations</a:t>
            </a:r>
            <a:r>
              <a:rPr lang="en-US" sz="2800" b="1" baseline="30000" dirty="0">
                <a:solidFill>
                  <a:srgbClr val="FF0000"/>
                </a:solidFill>
              </a:rPr>
              <a:t>2</a:t>
            </a:r>
            <a:r>
              <a:rPr lang="en-US" sz="2800" dirty="0">
                <a:latin typeface="+mn-lt"/>
              </a:rPr>
              <a:t>. </a:t>
            </a:r>
          </a:p>
        </p:txBody>
      </p:sp>
      <p:sp>
        <p:nvSpPr>
          <p:cNvPr id="3" name="Rectangle 2"/>
          <p:cNvSpPr/>
          <p:nvPr/>
        </p:nvSpPr>
        <p:spPr>
          <a:xfrm>
            <a:off x="533400" y="2447925"/>
            <a:ext cx="8153400" cy="3419475"/>
          </a:xfrm>
          <a:prstGeom prst="rect">
            <a:avLst/>
          </a:prstGeom>
        </p:spPr>
        <p:txBody>
          <a:bodyPr>
            <a:spAutoFit/>
          </a:bodyPr>
          <a:lstStyle/>
          <a:p>
            <a:pPr algn="just">
              <a:lnSpc>
                <a:spcPct val="200000"/>
              </a:lnSpc>
              <a:defRPr/>
            </a:pPr>
            <a:r>
              <a:rPr lang="en-US" sz="2800" dirty="0">
                <a:latin typeface="+mn-lt"/>
              </a:rPr>
              <a:t>These include, for example, first-, second- and third-party laboratories</a:t>
            </a:r>
            <a:r>
              <a:rPr lang="en-US" sz="2800" b="1" baseline="30000" dirty="0">
                <a:solidFill>
                  <a:srgbClr val="FF0000"/>
                </a:solidFill>
              </a:rPr>
              <a:t>1</a:t>
            </a:r>
            <a:r>
              <a:rPr lang="en-US" sz="2800" dirty="0">
                <a:latin typeface="+mn-lt"/>
              </a:rPr>
              <a:t>, and laboratories where testing and/or calibration forms part of inspection and product certification</a:t>
            </a:r>
            <a:r>
              <a:rPr lang="en-US" sz="2800" b="1" baseline="30000" dirty="0">
                <a:solidFill>
                  <a:srgbClr val="FF0000"/>
                </a:solidFill>
              </a:rPr>
              <a:t>2</a:t>
            </a:r>
            <a:r>
              <a:rPr lang="en-US" sz="2800" dirty="0">
                <a:latin typeface="+mn-lt"/>
              </a:rPr>
              <a:t>.</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7505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53400" cy="2032000"/>
          </a:xfrm>
          <a:prstGeom prst="rect">
            <a:avLst/>
          </a:prstGeom>
        </p:spPr>
        <p:txBody>
          <a:bodyPr>
            <a:spAutoFit/>
          </a:bodyPr>
          <a:lstStyle/>
          <a:p>
            <a:pPr algn="just">
              <a:lnSpc>
                <a:spcPct val="150000"/>
              </a:lnSpc>
              <a:defRPr/>
            </a:pPr>
            <a:r>
              <a:rPr lang="en-US" sz="2800" dirty="0">
                <a:latin typeface="+mn-lt"/>
              </a:rPr>
              <a:t>ISO/IEC 17025:2005 is applicable to all laboratories regardless of the number of personnel or the extent of the scope of testing and/or calibration activities. </a:t>
            </a:r>
          </a:p>
        </p:txBody>
      </p:sp>
      <p:sp>
        <p:nvSpPr>
          <p:cNvPr id="3" name="Rectangle 2"/>
          <p:cNvSpPr/>
          <p:nvPr/>
        </p:nvSpPr>
        <p:spPr>
          <a:xfrm>
            <a:off x="533400" y="2543175"/>
            <a:ext cx="8153400" cy="3324225"/>
          </a:xfrm>
          <a:prstGeom prst="rect">
            <a:avLst/>
          </a:prstGeom>
        </p:spPr>
        <p:txBody>
          <a:bodyPr>
            <a:spAutoFit/>
          </a:bodyPr>
          <a:lstStyle/>
          <a:p>
            <a:pPr algn="just">
              <a:lnSpc>
                <a:spcPct val="150000"/>
              </a:lnSpc>
              <a:defRPr/>
            </a:pPr>
            <a:r>
              <a:rPr lang="en-US" sz="2800" u="sng" dirty="0">
                <a:latin typeface="+mn-lt"/>
              </a:rPr>
              <a:t>When a laboratory does not undertake one or more of the activities covered by ISO/IEC 17025:2005</a:t>
            </a:r>
            <a:r>
              <a:rPr lang="en-US" sz="2800" dirty="0">
                <a:latin typeface="+mn-lt"/>
              </a:rPr>
              <a:t>, such as sampling</a:t>
            </a:r>
            <a:r>
              <a:rPr lang="en-US" sz="2800" b="1" baseline="30000" dirty="0">
                <a:solidFill>
                  <a:srgbClr val="FF0000"/>
                </a:solidFill>
              </a:rPr>
              <a:t>1</a:t>
            </a:r>
            <a:r>
              <a:rPr lang="en-US" sz="2800" dirty="0">
                <a:latin typeface="+mn-lt"/>
              </a:rPr>
              <a:t> and the design/development</a:t>
            </a:r>
            <a:r>
              <a:rPr lang="en-US" sz="2800" b="1" baseline="30000" dirty="0">
                <a:solidFill>
                  <a:srgbClr val="FF0000"/>
                </a:solidFill>
              </a:rPr>
              <a:t>2</a:t>
            </a:r>
            <a:r>
              <a:rPr lang="en-US" sz="2800" dirty="0">
                <a:latin typeface="+mn-lt"/>
              </a:rPr>
              <a:t> of new methods, </a:t>
            </a:r>
            <a:r>
              <a:rPr lang="en-US" sz="2800" u="sng" dirty="0">
                <a:latin typeface="+mn-lt"/>
              </a:rPr>
              <a:t>the requirements of those clauses do not apply</a:t>
            </a:r>
            <a:r>
              <a:rPr lang="en-US" sz="2800" dirty="0">
                <a:latin typeface="+mn-lt"/>
              </a:rPr>
              <a:t>.</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078505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2438"/>
            <a:ext cx="8153400" cy="2032000"/>
          </a:xfrm>
          <a:prstGeom prst="rect">
            <a:avLst/>
          </a:prstGeom>
        </p:spPr>
        <p:txBody>
          <a:bodyPr>
            <a:spAutoFit/>
          </a:bodyPr>
          <a:lstStyle/>
          <a:p>
            <a:pPr algn="just">
              <a:lnSpc>
                <a:spcPct val="150000"/>
              </a:lnSpc>
              <a:defRPr/>
            </a:pPr>
            <a:r>
              <a:rPr lang="en-US" sz="2800" dirty="0">
                <a:solidFill>
                  <a:srgbClr val="0070C0"/>
                </a:solidFill>
                <a:latin typeface="+mn-lt"/>
              </a:rPr>
              <a:t>ISO/IEC 17025:2005 is for use by laboratories in developing their </a:t>
            </a:r>
            <a:r>
              <a:rPr lang="en-US" sz="2800" b="1" u="sng" dirty="0">
                <a:solidFill>
                  <a:srgbClr val="0070C0"/>
                </a:solidFill>
                <a:latin typeface="+mn-lt"/>
              </a:rPr>
              <a:t>management system</a:t>
            </a:r>
            <a:r>
              <a:rPr lang="en-US" sz="2800" dirty="0">
                <a:solidFill>
                  <a:srgbClr val="0070C0"/>
                </a:solidFill>
                <a:latin typeface="+mn-lt"/>
              </a:rPr>
              <a:t> for quality</a:t>
            </a:r>
            <a:r>
              <a:rPr lang="en-US" sz="2800" b="1" baseline="30000" dirty="0">
                <a:solidFill>
                  <a:srgbClr val="FF0000"/>
                </a:solidFill>
              </a:rPr>
              <a:t>1</a:t>
            </a:r>
            <a:r>
              <a:rPr lang="en-US" sz="2800" dirty="0">
                <a:solidFill>
                  <a:srgbClr val="0070C0"/>
                </a:solidFill>
                <a:latin typeface="+mn-lt"/>
              </a:rPr>
              <a:t>, administrative</a:t>
            </a:r>
            <a:r>
              <a:rPr lang="en-US" sz="2800" b="1" baseline="30000" dirty="0">
                <a:solidFill>
                  <a:srgbClr val="FF0000"/>
                </a:solidFill>
              </a:rPr>
              <a:t>2</a:t>
            </a:r>
            <a:r>
              <a:rPr lang="en-US" sz="2800" dirty="0">
                <a:solidFill>
                  <a:srgbClr val="0070C0"/>
                </a:solidFill>
                <a:latin typeface="+mn-lt"/>
              </a:rPr>
              <a:t> and technical operations</a:t>
            </a:r>
            <a:r>
              <a:rPr lang="en-US" sz="2800" b="1" baseline="30000" dirty="0">
                <a:solidFill>
                  <a:srgbClr val="FF0000"/>
                </a:solidFill>
              </a:rPr>
              <a:t>3</a:t>
            </a:r>
            <a:r>
              <a:rPr lang="en-US" sz="2800" dirty="0">
                <a:solidFill>
                  <a:srgbClr val="0070C0"/>
                </a:solidFill>
                <a:latin typeface="+mn-lt"/>
              </a:rPr>
              <a:t>. </a:t>
            </a:r>
            <a:endParaRPr lang="en-US" sz="2800" dirty="0">
              <a:solidFill>
                <a:srgbClr val="FF0000"/>
              </a:solidFill>
              <a:latin typeface="+mn-lt"/>
            </a:endParaRPr>
          </a:p>
        </p:txBody>
      </p:sp>
      <p:sp>
        <p:nvSpPr>
          <p:cNvPr id="4" name="Rectangle 3"/>
          <p:cNvSpPr/>
          <p:nvPr/>
        </p:nvSpPr>
        <p:spPr>
          <a:xfrm>
            <a:off x="533400" y="2619375"/>
            <a:ext cx="8153400" cy="2032000"/>
          </a:xfrm>
          <a:prstGeom prst="rect">
            <a:avLst/>
          </a:prstGeom>
        </p:spPr>
        <p:txBody>
          <a:bodyPr>
            <a:spAutoFit/>
          </a:bodyPr>
          <a:lstStyle/>
          <a:p>
            <a:pPr algn="just">
              <a:lnSpc>
                <a:spcPct val="150000"/>
              </a:lnSpc>
              <a:defRPr/>
            </a:pPr>
            <a:r>
              <a:rPr lang="en-US" sz="2800" dirty="0">
                <a:latin typeface="+mn-lt"/>
              </a:rPr>
              <a:t>Laboratory customers</a:t>
            </a:r>
            <a:r>
              <a:rPr lang="en-US" sz="2800" b="1" baseline="30000" dirty="0">
                <a:solidFill>
                  <a:srgbClr val="FF0000"/>
                </a:solidFill>
              </a:rPr>
              <a:t>1</a:t>
            </a:r>
            <a:r>
              <a:rPr lang="en-US" sz="2800" dirty="0">
                <a:latin typeface="+mn-lt"/>
              </a:rPr>
              <a:t>, regulatory authorities</a:t>
            </a:r>
            <a:r>
              <a:rPr lang="en-US" sz="2800" b="1" baseline="30000" dirty="0">
                <a:solidFill>
                  <a:srgbClr val="FF0000"/>
                </a:solidFill>
              </a:rPr>
              <a:t>2</a:t>
            </a:r>
            <a:r>
              <a:rPr lang="en-US" sz="2800" dirty="0">
                <a:latin typeface="+mn-lt"/>
              </a:rPr>
              <a:t> and accreditation bodies</a:t>
            </a:r>
            <a:r>
              <a:rPr lang="en-US" sz="2800" b="1" baseline="30000" dirty="0">
                <a:solidFill>
                  <a:srgbClr val="FF0000"/>
                </a:solidFill>
              </a:rPr>
              <a:t>3</a:t>
            </a:r>
            <a:r>
              <a:rPr lang="en-US" sz="2800" dirty="0">
                <a:latin typeface="+mn-lt"/>
              </a:rPr>
              <a:t> may also use it in confirming or recognizing the competence of laboratories. </a:t>
            </a:r>
            <a:endParaRPr lang="en-US" sz="2800" dirty="0">
              <a:solidFill>
                <a:srgbClr val="FF0000"/>
              </a:solidFill>
              <a:latin typeface="+mn-lt"/>
            </a:endParaRPr>
          </a:p>
        </p:txBody>
      </p:sp>
      <p:sp>
        <p:nvSpPr>
          <p:cNvPr id="5" name="Rectangle 4"/>
          <p:cNvSpPr/>
          <p:nvPr/>
        </p:nvSpPr>
        <p:spPr>
          <a:xfrm>
            <a:off x="533400" y="4787900"/>
            <a:ext cx="8153400" cy="1384300"/>
          </a:xfrm>
          <a:prstGeom prst="rect">
            <a:avLst/>
          </a:prstGeom>
        </p:spPr>
        <p:txBody>
          <a:bodyPr>
            <a:spAutoFit/>
          </a:bodyPr>
          <a:lstStyle/>
          <a:p>
            <a:pPr algn="just">
              <a:lnSpc>
                <a:spcPct val="150000"/>
              </a:lnSpc>
              <a:defRPr/>
            </a:pPr>
            <a:r>
              <a:rPr lang="en-US" sz="2800" dirty="0">
                <a:solidFill>
                  <a:srgbClr val="FF0000"/>
                </a:solidFill>
                <a:latin typeface="+mn-lt"/>
              </a:rPr>
              <a:t>ISO/IEC 17025:2005 is not intended to be used as the basis for certification of laboratories.</a:t>
            </a:r>
          </a:p>
        </p:txBody>
      </p:sp>
      <p:sp>
        <p:nvSpPr>
          <p:cNvPr id="6" name="Rectangle 5"/>
          <p:cNvSpPr/>
          <p:nvPr/>
        </p:nvSpPr>
        <p:spPr>
          <a:xfrm>
            <a:off x="467544" y="6237312"/>
            <a:ext cx="8153400" cy="461665"/>
          </a:xfrm>
          <a:prstGeom prst="rect">
            <a:avLst/>
          </a:prstGeom>
          <a:solidFill>
            <a:srgbClr val="00B0F0"/>
          </a:solidFill>
        </p:spPr>
        <p:txBody>
          <a:bodyPr>
            <a:spAutoFit/>
          </a:bodyPr>
          <a:lstStyle/>
          <a:p>
            <a:pPr algn="just">
              <a:defRPr/>
            </a:pPr>
            <a:r>
              <a:rPr lang="en-US" sz="2400" b="1" dirty="0" smtClean="0">
                <a:solidFill>
                  <a:schemeClr val="bg1"/>
                </a:solidFill>
                <a:latin typeface="+mn-lt"/>
              </a:rPr>
              <a:t>Look at slide # 65</a:t>
            </a:r>
            <a:endParaRPr lang="en-US" sz="2400" b="1" dirty="0">
              <a:solidFill>
                <a:schemeClr val="bg1"/>
              </a:solidFill>
              <a:latin typeface="+mn-lt"/>
            </a:endParaRPr>
          </a:p>
        </p:txBody>
      </p:sp>
    </p:spTree>
    <p:extLst>
      <p:ext uri="{BB962C8B-B14F-4D97-AF65-F5344CB8AC3E}">
        <p14:creationId xmlns="" xmlns:p14="http://schemas.microsoft.com/office/powerpoint/2010/main" val="1970441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8610600" cy="2862322"/>
          </a:xfrm>
          <a:prstGeom prst="rect">
            <a:avLst/>
          </a:prstGeom>
          <a:noFill/>
          <a:ln>
            <a:noFill/>
            <a:prstDash val="solid"/>
          </a:ln>
        </p:spPr>
        <p:txBody>
          <a:bodyPr wrap="square">
            <a:spAutoFit/>
          </a:bodyPr>
          <a:lstStyle/>
          <a:p>
            <a:pPr algn="just">
              <a:lnSpc>
                <a:spcPct val="200000"/>
              </a:lnSpc>
              <a:spcBef>
                <a:spcPts val="600"/>
              </a:spcBef>
            </a:pPr>
            <a:r>
              <a:rPr lang="en-US" sz="3000" dirty="0" smtClean="0">
                <a:latin typeface="Calibri" pitchFamily="34" charset="0"/>
                <a:cs typeface="Calibri" pitchFamily="34" charset="0"/>
              </a:rPr>
              <a:t>It must show its </a:t>
            </a:r>
            <a:r>
              <a:rPr lang="en-US" sz="3000" b="1" u="sng" dirty="0" smtClean="0">
                <a:latin typeface="Calibri" pitchFamily="34" charset="0"/>
                <a:cs typeface="Calibri" pitchFamily="34" charset="0"/>
              </a:rPr>
              <a:t>technical</a:t>
            </a:r>
            <a:r>
              <a:rPr lang="en-US" sz="3000" dirty="0" smtClean="0">
                <a:latin typeface="Calibri" pitchFamily="34" charset="0"/>
                <a:cs typeface="Calibri" pitchFamily="34" charset="0"/>
              </a:rPr>
              <a:t> </a:t>
            </a:r>
            <a:r>
              <a:rPr lang="en-US" sz="3000" b="1" u="sng" dirty="0" smtClean="0">
                <a:latin typeface="Calibri" pitchFamily="34" charset="0"/>
                <a:cs typeface="Calibri" pitchFamily="34" charset="0"/>
              </a:rPr>
              <a:t>capabilities</a:t>
            </a:r>
            <a:r>
              <a:rPr lang="en-US" sz="3000" dirty="0" smtClean="0">
                <a:latin typeface="Calibri" pitchFamily="34" charset="0"/>
                <a:cs typeface="Calibri" pitchFamily="34" charset="0"/>
              </a:rPr>
              <a:t> to conduct the approved methods in Halal analysis </a:t>
            </a:r>
            <a:r>
              <a:rPr lang="en-US" sz="3000" b="1" u="sng" dirty="0" smtClean="0">
                <a:latin typeface="Calibri" pitchFamily="34" charset="0"/>
                <a:cs typeface="Calibri" pitchFamily="34" charset="0"/>
              </a:rPr>
              <a:t>performed</a:t>
            </a:r>
            <a:r>
              <a:rPr lang="en-US" sz="3000" dirty="0" smtClean="0">
                <a:latin typeface="Calibri" pitchFamily="34" charset="0"/>
                <a:cs typeface="Calibri" pitchFamily="34" charset="0"/>
              </a:rPr>
              <a:t> </a:t>
            </a:r>
            <a:r>
              <a:rPr lang="en-US" sz="3000" b="1" u="sng" dirty="0" smtClean="0">
                <a:latin typeface="Calibri" pitchFamily="34" charset="0"/>
                <a:cs typeface="Calibri" pitchFamily="34" charset="0"/>
              </a:rPr>
              <a:t>by</a:t>
            </a:r>
            <a:r>
              <a:rPr lang="en-US" sz="3000" dirty="0" smtClean="0">
                <a:latin typeface="Calibri" pitchFamily="34" charset="0"/>
                <a:cs typeface="Calibri" pitchFamily="34" charset="0"/>
              </a:rPr>
              <a:t> </a:t>
            </a:r>
            <a:r>
              <a:rPr lang="en-US" sz="2800" b="1" u="sng" dirty="0" smtClean="0">
                <a:latin typeface="Calibri" pitchFamily="34" charset="0"/>
                <a:cs typeface="Calibri" pitchFamily="34" charset="0"/>
              </a:rPr>
              <a:t>Muslim</a:t>
            </a:r>
            <a:r>
              <a:rPr lang="en-US" sz="2800" dirty="0" smtClean="0">
                <a:latin typeface="Calibri" pitchFamily="34" charset="0"/>
                <a:cs typeface="Calibri" pitchFamily="34" charset="0"/>
              </a:rPr>
              <a:t> specialist</a:t>
            </a:r>
            <a:r>
              <a:rPr lang="en-US" sz="3000" dirty="0" smtClean="0">
                <a:latin typeface="Calibri" pitchFamily="34" charset="0"/>
                <a:cs typeface="Calibri" pitchFamily="34" charset="0"/>
              </a:rPr>
              <a:t>.</a:t>
            </a:r>
            <a:endParaRPr lang="ar-KW" sz="3000" dirty="0">
              <a:latin typeface="Calibri" pitchFamily="34" charset="0"/>
              <a:cs typeface="Times New Roman" pitchFamily="18" charset="0"/>
            </a:endParaRPr>
          </a:p>
        </p:txBody>
      </p:sp>
      <p:sp>
        <p:nvSpPr>
          <p:cNvPr id="3" name="Rectangle 2"/>
          <p:cNvSpPr/>
          <p:nvPr/>
        </p:nvSpPr>
        <p:spPr>
          <a:xfrm>
            <a:off x="304800" y="3276600"/>
            <a:ext cx="8401050" cy="2554674"/>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a:t>
            </a:r>
            <a:r>
              <a:rPr lang="en-US" sz="2800" b="1" u="sng" dirty="0" smtClean="0">
                <a:latin typeface="Calibri" pitchFamily="34" charset="0"/>
                <a:cs typeface="Calibri" pitchFamily="34" charset="0"/>
              </a:rPr>
              <a:t>management system</a:t>
            </a:r>
            <a:r>
              <a:rPr lang="en-US" sz="2800" b="1" dirty="0" smtClean="0">
                <a:latin typeface="Calibri" pitchFamily="34" charset="0"/>
                <a:cs typeface="Calibri" pitchFamily="34" charset="0"/>
              </a:rPr>
              <a:t> </a:t>
            </a:r>
            <a:r>
              <a:rPr lang="en-US" sz="2800" b="1" u="sng" dirty="0" smtClean="0">
                <a:latin typeface="Calibri" pitchFamily="34" charset="0"/>
                <a:cs typeface="Calibri" pitchFamily="34" charset="0"/>
              </a:rPr>
              <a:t>covers work</a:t>
            </a:r>
            <a:r>
              <a:rPr lang="en-US" sz="2800" dirty="0" smtClean="0">
                <a:latin typeface="Calibri" pitchFamily="34" charset="0"/>
                <a:cs typeface="Calibri" pitchFamily="34" charset="0"/>
              </a:rPr>
              <a:t> carried out in the </a:t>
            </a:r>
            <a:r>
              <a:rPr lang="en-US" sz="2800" u="sng" dirty="0" smtClean="0">
                <a:latin typeface="Calibri" pitchFamily="34" charset="0"/>
                <a:cs typeface="Calibri" pitchFamily="34" charset="0"/>
              </a:rPr>
              <a:t>laboratory’s permanent facilities</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5414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262" y="4145012"/>
            <a:ext cx="8496944" cy="2251065"/>
          </a:xfrm>
          <a:prstGeom prst="rect">
            <a:avLst/>
          </a:prstGeom>
        </p:spPr>
        <p:txBody>
          <a:bodyPr wrap="square">
            <a:spAutoFit/>
          </a:bodyPr>
          <a:lstStyle/>
          <a:p>
            <a:pPr marL="457200" lvl="0" indent="-457200" algn="just">
              <a:lnSpc>
                <a:spcPct val="150000"/>
              </a:lnSpc>
              <a:buFont typeface="Arial" pitchFamily="34" charset="0"/>
              <a:buChar char="•"/>
            </a:pPr>
            <a:r>
              <a:rPr lang="en-US" sz="2400" dirty="0" smtClean="0">
                <a:solidFill>
                  <a:srgbClr val="FF0000"/>
                </a:solidFill>
              </a:rPr>
              <a:t>Ingredients </a:t>
            </a:r>
            <a:r>
              <a:rPr lang="en-US" sz="2400" dirty="0">
                <a:solidFill>
                  <a:srgbClr val="FF0000"/>
                </a:solidFill>
              </a:rPr>
              <a:t>are becoming so complex to the extent that even </a:t>
            </a:r>
            <a:r>
              <a:rPr lang="en-US" sz="2400" dirty="0" smtClean="0">
                <a:solidFill>
                  <a:srgbClr val="FF0000"/>
                </a:solidFill>
              </a:rPr>
              <a:t>manufacturers </a:t>
            </a:r>
            <a:r>
              <a:rPr lang="en-US" sz="2400" dirty="0">
                <a:solidFill>
                  <a:srgbClr val="FF0000"/>
                </a:solidFill>
              </a:rPr>
              <a:t>of finished </a:t>
            </a:r>
            <a:r>
              <a:rPr lang="en-US" sz="2400" dirty="0" smtClean="0">
                <a:solidFill>
                  <a:srgbClr val="FF0000"/>
                </a:solidFill>
              </a:rPr>
              <a:t>food</a:t>
            </a:r>
            <a:r>
              <a:rPr lang="en-US" sz="2400" dirty="0">
                <a:solidFill>
                  <a:srgbClr val="FF0000"/>
                </a:solidFill>
              </a:rPr>
              <a:t>, pharmaceuticals, and cosmetics products </a:t>
            </a:r>
            <a:r>
              <a:rPr lang="en-US" sz="2400" dirty="0" smtClean="0">
                <a:solidFill>
                  <a:srgbClr val="FF0000"/>
                </a:solidFill>
              </a:rPr>
              <a:t>do </a:t>
            </a:r>
            <a:r>
              <a:rPr lang="en-US" sz="2400" dirty="0">
                <a:solidFill>
                  <a:srgbClr val="FF0000"/>
                </a:solidFill>
              </a:rPr>
              <a:t>not know the origin of their raw materials</a:t>
            </a:r>
            <a:r>
              <a:rPr lang="en-US" sz="2400" dirty="0" smtClean="0">
                <a:solidFill>
                  <a:srgbClr val="FF0000"/>
                </a:solidFill>
              </a:rPr>
              <a:t>.</a:t>
            </a:r>
            <a:endParaRPr lang="en-US" sz="2400" dirty="0">
              <a:solidFill>
                <a:srgbClr val="FF0000"/>
              </a:solidFill>
            </a:endParaRPr>
          </a:p>
        </p:txBody>
      </p:sp>
      <p:sp>
        <p:nvSpPr>
          <p:cNvPr id="3" name="Rectangle 2"/>
          <p:cNvSpPr/>
          <p:nvPr/>
        </p:nvSpPr>
        <p:spPr>
          <a:xfrm>
            <a:off x="179512" y="188640"/>
            <a:ext cx="8568952" cy="1077218"/>
          </a:xfrm>
          <a:prstGeom prst="rect">
            <a:avLst/>
          </a:prstGeom>
          <a:solidFill>
            <a:srgbClr val="00B0F0"/>
          </a:solidFill>
        </p:spPr>
        <p:txBody>
          <a:bodyPr wrap="square">
            <a:spAutoFit/>
          </a:bodyPr>
          <a:lstStyle/>
          <a:p>
            <a:pPr algn="just"/>
            <a:r>
              <a:rPr lang="en-US" sz="3200" dirty="0">
                <a:solidFill>
                  <a:schemeClr val="bg1"/>
                </a:solidFill>
              </a:rPr>
              <a:t>The value of the </a:t>
            </a:r>
            <a:r>
              <a:rPr lang="en-US" sz="3200" dirty="0" smtClean="0">
                <a:solidFill>
                  <a:schemeClr val="bg1"/>
                </a:solidFill>
              </a:rPr>
              <a:t>Muslim government </a:t>
            </a:r>
            <a:r>
              <a:rPr lang="en-US" sz="3200" dirty="0">
                <a:solidFill>
                  <a:schemeClr val="bg1"/>
                </a:solidFill>
              </a:rPr>
              <a:t>of </a:t>
            </a:r>
            <a:r>
              <a:rPr lang="en-US" sz="3200" dirty="0" smtClean="0">
                <a:solidFill>
                  <a:schemeClr val="bg1"/>
                </a:solidFill>
              </a:rPr>
              <a:t>having </a:t>
            </a:r>
            <a:r>
              <a:rPr lang="en-US" sz="3200" dirty="0">
                <a:solidFill>
                  <a:schemeClr val="bg1"/>
                </a:solidFill>
              </a:rPr>
              <a:t>Halal analysis laboratories </a:t>
            </a:r>
          </a:p>
        </p:txBody>
      </p:sp>
      <p:sp>
        <p:nvSpPr>
          <p:cNvPr id="4" name="Rectangle 3"/>
          <p:cNvSpPr/>
          <p:nvPr/>
        </p:nvSpPr>
        <p:spPr>
          <a:xfrm>
            <a:off x="251520" y="1628507"/>
            <a:ext cx="8496944" cy="2204899"/>
          </a:xfrm>
          <a:prstGeom prst="rect">
            <a:avLst/>
          </a:prstGeom>
        </p:spPr>
        <p:txBody>
          <a:bodyPr wrap="square">
            <a:spAutoFit/>
          </a:bodyPr>
          <a:lstStyle/>
          <a:p>
            <a:pPr algn="just">
              <a:lnSpc>
                <a:spcPct val="200000"/>
              </a:lnSpc>
            </a:pPr>
            <a:r>
              <a:rPr lang="en-US" sz="2400" dirty="0" smtClean="0"/>
              <a:t>The </a:t>
            </a:r>
            <a:r>
              <a:rPr lang="en-US" sz="2400" dirty="0"/>
              <a:t>value of the Muslim government of having Halal analysis laboratories become so obvious when we have in mind the following challenges facing consumers globally:</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52812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04664"/>
            <a:ext cx="8496944" cy="3682226"/>
          </a:xfrm>
          <a:prstGeom prst="rect">
            <a:avLst/>
          </a:prstGeom>
        </p:spPr>
        <p:txBody>
          <a:bodyPr wrap="square">
            <a:spAutoFit/>
          </a:bodyPr>
          <a:lstStyle/>
          <a:p>
            <a:pPr marL="457200" lvl="0" indent="-457200" algn="just">
              <a:lnSpc>
                <a:spcPct val="200000"/>
              </a:lnSpc>
              <a:buFont typeface="Arial" pitchFamily="34" charset="0"/>
              <a:buChar char="•"/>
            </a:pPr>
            <a:r>
              <a:rPr lang="en-US" sz="2400" dirty="0" smtClean="0">
                <a:solidFill>
                  <a:srgbClr val="FF0000"/>
                </a:solidFill>
              </a:rPr>
              <a:t>Muslim countries </a:t>
            </a:r>
            <a:r>
              <a:rPr lang="en-US" sz="2400" dirty="0">
                <a:solidFill>
                  <a:srgbClr val="FF0000"/>
                </a:solidFill>
              </a:rPr>
              <a:t>markets being open to </a:t>
            </a:r>
            <a:r>
              <a:rPr lang="en-US" sz="2400" dirty="0" smtClean="0">
                <a:solidFill>
                  <a:srgbClr val="FF0000"/>
                </a:solidFill>
              </a:rPr>
              <a:t>non-Muslim markets and this will put </a:t>
            </a:r>
            <a:r>
              <a:rPr lang="en-US" sz="2400" dirty="0">
                <a:solidFill>
                  <a:srgbClr val="FF0000"/>
                </a:solidFill>
              </a:rPr>
              <a:t>processed products </a:t>
            </a:r>
            <a:r>
              <a:rPr lang="en-US" sz="2400" dirty="0" smtClean="0">
                <a:solidFill>
                  <a:srgbClr val="FF0000"/>
                </a:solidFill>
              </a:rPr>
              <a:t>manufactured by Muslim markets such </a:t>
            </a:r>
            <a:r>
              <a:rPr lang="en-US" sz="2400" dirty="0">
                <a:solidFill>
                  <a:srgbClr val="FF0000"/>
                </a:solidFill>
              </a:rPr>
              <a:t>as food, pharmaceuticals, and cosmetics under the risk of ingredients and processing techniques that doesn’t </a:t>
            </a:r>
            <a:r>
              <a:rPr lang="en-US" sz="2400" dirty="0" smtClean="0">
                <a:solidFill>
                  <a:srgbClr val="FF0000"/>
                </a:solidFill>
              </a:rPr>
              <a:t>suits </a:t>
            </a:r>
            <a:r>
              <a:rPr lang="en-US" sz="2400" dirty="0">
                <a:solidFill>
                  <a:srgbClr val="FF0000"/>
                </a:solidFill>
              </a:rPr>
              <a:t>Muslim belief. </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7167473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262" y="4324220"/>
            <a:ext cx="8496944" cy="1697068"/>
          </a:xfrm>
          <a:prstGeom prst="rect">
            <a:avLst/>
          </a:prstGeom>
        </p:spPr>
        <p:txBody>
          <a:bodyPr wrap="square">
            <a:spAutoFit/>
          </a:bodyPr>
          <a:lstStyle/>
          <a:p>
            <a:pPr marL="457200" lvl="0" indent="-457200" algn="just">
              <a:lnSpc>
                <a:spcPct val="150000"/>
              </a:lnSpc>
              <a:buFont typeface="Arial" pitchFamily="34" charset="0"/>
              <a:buChar char="•"/>
            </a:pPr>
            <a:r>
              <a:rPr lang="en-US" sz="2400" dirty="0" smtClean="0">
                <a:solidFill>
                  <a:srgbClr val="FF0000"/>
                </a:solidFill>
              </a:rPr>
              <a:t>Being </a:t>
            </a:r>
            <a:r>
              <a:rPr lang="en-US" sz="2400" dirty="0">
                <a:solidFill>
                  <a:srgbClr val="FF0000"/>
                </a:solidFill>
              </a:rPr>
              <a:t>part of GCC and with </a:t>
            </a:r>
            <a:r>
              <a:rPr lang="en-US" sz="2400" dirty="0" smtClean="0">
                <a:solidFill>
                  <a:srgbClr val="FF0000"/>
                </a:solidFill>
              </a:rPr>
              <a:t>the Halal </a:t>
            </a:r>
            <a:r>
              <a:rPr lang="en-US" sz="2400" dirty="0">
                <a:solidFill>
                  <a:srgbClr val="FF0000"/>
                </a:solidFill>
              </a:rPr>
              <a:t>Standard </a:t>
            </a:r>
            <a:r>
              <a:rPr lang="en-US" sz="2400" dirty="0" smtClean="0">
                <a:solidFill>
                  <a:srgbClr val="FF0000"/>
                </a:solidFill>
              </a:rPr>
              <a:t>being approved </a:t>
            </a:r>
            <a:r>
              <a:rPr lang="en-US" sz="2400" dirty="0">
                <a:solidFill>
                  <a:srgbClr val="FF0000"/>
                </a:solidFill>
              </a:rPr>
              <a:t>by GSO, </a:t>
            </a:r>
            <a:r>
              <a:rPr lang="en-US" sz="2400" dirty="0" smtClean="0">
                <a:solidFill>
                  <a:srgbClr val="FF0000"/>
                </a:solidFill>
              </a:rPr>
              <a:t>this will </a:t>
            </a:r>
            <a:r>
              <a:rPr lang="en-US" sz="2400" dirty="0">
                <a:solidFill>
                  <a:srgbClr val="FF0000"/>
                </a:solidFill>
              </a:rPr>
              <a:t>put pressure on Kuwait authorities to fulfill the requirements of </a:t>
            </a:r>
            <a:r>
              <a:rPr lang="en-US" sz="2400" dirty="0" smtClean="0">
                <a:solidFill>
                  <a:srgbClr val="FF0000"/>
                </a:solidFill>
              </a:rPr>
              <a:t>such standard</a:t>
            </a:r>
            <a:r>
              <a:rPr lang="en-US" sz="2400" dirty="0">
                <a:solidFill>
                  <a:srgbClr val="FF0000"/>
                </a:solidFill>
              </a:rPr>
              <a:t> </a:t>
            </a:r>
            <a:r>
              <a:rPr lang="en-US" sz="2400" dirty="0" smtClean="0">
                <a:solidFill>
                  <a:srgbClr val="FF0000"/>
                </a:solidFill>
              </a:rPr>
              <a:t>(i.e. Haram </a:t>
            </a:r>
            <a:r>
              <a:rPr lang="en-US" sz="2400" smtClean="0">
                <a:solidFill>
                  <a:srgbClr val="FF0000"/>
                </a:solidFill>
              </a:rPr>
              <a:t>free products).</a:t>
            </a:r>
            <a:endParaRPr lang="en-US" sz="2400" dirty="0">
              <a:solidFill>
                <a:srgbClr val="FF0000"/>
              </a:solidFill>
            </a:endParaRPr>
          </a:p>
        </p:txBody>
      </p:sp>
      <p:sp>
        <p:nvSpPr>
          <p:cNvPr id="4" name="Rectangle 3"/>
          <p:cNvSpPr/>
          <p:nvPr/>
        </p:nvSpPr>
        <p:spPr>
          <a:xfrm>
            <a:off x="265262" y="332656"/>
            <a:ext cx="8496944" cy="3682226"/>
          </a:xfrm>
          <a:prstGeom prst="rect">
            <a:avLst/>
          </a:prstGeom>
        </p:spPr>
        <p:txBody>
          <a:bodyPr wrap="square">
            <a:spAutoFit/>
          </a:bodyPr>
          <a:lstStyle/>
          <a:p>
            <a:pPr marL="457200" lvl="0" indent="-457200" algn="just">
              <a:lnSpc>
                <a:spcPct val="200000"/>
              </a:lnSpc>
              <a:buFont typeface="Arial" pitchFamily="34" charset="0"/>
              <a:buChar char="•"/>
            </a:pPr>
            <a:r>
              <a:rPr lang="en-US" sz="2400" dirty="0" smtClean="0">
                <a:solidFill>
                  <a:srgbClr val="FF0000"/>
                </a:solidFill>
              </a:rPr>
              <a:t>The </a:t>
            </a:r>
            <a:r>
              <a:rPr lang="en-US" sz="2400" dirty="0">
                <a:solidFill>
                  <a:srgbClr val="FF0000"/>
                </a:solidFill>
              </a:rPr>
              <a:t>fact that </a:t>
            </a:r>
            <a:r>
              <a:rPr lang="en-US" sz="2400" dirty="0" smtClean="0">
                <a:solidFill>
                  <a:srgbClr val="FF0000"/>
                </a:solidFill>
              </a:rPr>
              <a:t>Muslim markets </a:t>
            </a:r>
            <a:r>
              <a:rPr lang="en-US" sz="2400" dirty="0">
                <a:solidFill>
                  <a:srgbClr val="FF0000"/>
                </a:solidFill>
              </a:rPr>
              <a:t>is becoming part of the international market will put locally processed products under the request of importers from Europe for example to accompany halal </a:t>
            </a:r>
            <a:r>
              <a:rPr lang="en-US" sz="2400" dirty="0" smtClean="0">
                <a:solidFill>
                  <a:srgbClr val="FF0000"/>
                </a:solidFill>
              </a:rPr>
              <a:t>lab analysis certificates to </a:t>
            </a:r>
            <a:r>
              <a:rPr lang="en-US" sz="2400" dirty="0">
                <a:solidFill>
                  <a:srgbClr val="FF0000"/>
                </a:solidFill>
              </a:rPr>
              <a:t>satisfy </a:t>
            </a:r>
            <a:r>
              <a:rPr lang="en-US" sz="2400" dirty="0" smtClean="0">
                <a:solidFill>
                  <a:srgbClr val="FF0000"/>
                </a:solidFill>
              </a:rPr>
              <a:t>their consumers.</a:t>
            </a:r>
            <a:endParaRPr lang="en-US" sz="2400" dirty="0">
              <a:solidFill>
                <a:srgbClr val="FF0000"/>
              </a:solidFill>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5645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
            <a:ext cx="8229600" cy="533400"/>
          </a:xfrm>
          <a:solidFill>
            <a:srgbClr val="0070C0"/>
          </a:solidFill>
        </p:spPr>
        <p:txBody>
          <a:bodyPr/>
          <a:lstStyle/>
          <a:p>
            <a:r>
              <a:rPr lang="en-US" sz="2800" smtClean="0">
                <a:solidFill>
                  <a:schemeClr val="bg1"/>
                </a:solidFill>
                <a:latin typeface="Calibri" pitchFamily="34" charset="0"/>
                <a:cs typeface="Calibri" pitchFamily="34" charset="0"/>
              </a:rPr>
              <a:t>Conclusions</a:t>
            </a:r>
          </a:p>
        </p:txBody>
      </p:sp>
      <p:sp>
        <p:nvSpPr>
          <p:cNvPr id="6" name="Rectangle 3"/>
          <p:cNvSpPr txBox="1">
            <a:spLocks noChangeArrowheads="1"/>
          </p:cNvSpPr>
          <p:nvPr/>
        </p:nvSpPr>
        <p:spPr bwMode="auto">
          <a:xfrm>
            <a:off x="152400" y="641176"/>
            <a:ext cx="8763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just">
              <a:lnSpc>
                <a:spcPct val="150000"/>
              </a:lnSpc>
              <a:spcBef>
                <a:spcPct val="20000"/>
              </a:spcBef>
              <a:buFontTx/>
              <a:buAutoNum type="arabicPeriod"/>
            </a:pPr>
            <a:r>
              <a:rPr lang="en-US" sz="2100" b="0" dirty="0">
                <a:latin typeface="Calibri" pitchFamily="34" charset="0"/>
                <a:cs typeface="Calibri" pitchFamily="34" charset="0"/>
              </a:rPr>
              <a:t>Halal </a:t>
            </a:r>
            <a:r>
              <a:rPr lang="en-US" sz="2100" b="0" dirty="0" smtClean="0">
                <a:latin typeface="Calibri" pitchFamily="34" charset="0"/>
                <a:cs typeface="Calibri" pitchFamily="34" charset="0"/>
              </a:rPr>
              <a:t>analysis is </a:t>
            </a:r>
            <a:r>
              <a:rPr lang="en-US" sz="2100" b="0" dirty="0">
                <a:latin typeface="Calibri" pitchFamily="34" charset="0"/>
                <a:cs typeface="Calibri" pitchFamily="34" charset="0"/>
              </a:rPr>
              <a:t>very difficult because of the wide use of </a:t>
            </a:r>
            <a:r>
              <a:rPr lang="en-US" sz="2100" b="0" dirty="0" smtClean="0">
                <a:latin typeface="Calibri" pitchFamily="34" charset="0"/>
                <a:cs typeface="Calibri" pitchFamily="34" charset="0"/>
              </a:rPr>
              <a:t>hidden non-Halal by products (pork, </a:t>
            </a:r>
            <a:r>
              <a:rPr lang="en-US" sz="2100" b="0" dirty="0">
                <a:latin typeface="Calibri" pitchFamily="34" charset="0"/>
                <a:cs typeface="Calibri" pitchFamily="34" charset="0"/>
              </a:rPr>
              <a:t>non-Halal </a:t>
            </a:r>
            <a:r>
              <a:rPr lang="en-US" sz="2100" b="0" dirty="0" smtClean="0">
                <a:latin typeface="Calibri" pitchFamily="34" charset="0"/>
                <a:cs typeface="Calibri" pitchFamily="34" charset="0"/>
              </a:rPr>
              <a:t>meat, insects, cow urine, ethyl alcohol) in </a:t>
            </a:r>
            <a:r>
              <a:rPr lang="en-US" sz="2100" b="0" dirty="0">
                <a:latin typeface="Calibri" pitchFamily="34" charset="0"/>
                <a:cs typeface="Calibri" pitchFamily="34" charset="0"/>
              </a:rPr>
              <a:t>food and non-food products.</a:t>
            </a:r>
            <a:endParaRPr lang="ar-KW" sz="2100" b="0" dirty="0">
              <a:latin typeface="Calibri" pitchFamily="34" charset="0"/>
            </a:endParaRPr>
          </a:p>
          <a:p>
            <a:pPr algn="just">
              <a:lnSpc>
                <a:spcPct val="150000"/>
              </a:lnSpc>
              <a:spcBef>
                <a:spcPct val="20000"/>
              </a:spcBef>
              <a:buFontTx/>
              <a:buAutoNum type="arabicPeriod"/>
            </a:pPr>
            <a:r>
              <a:rPr lang="en-US" sz="2100" b="0" dirty="0">
                <a:latin typeface="Calibri" pitchFamily="34" charset="0"/>
                <a:cs typeface="Calibri" pitchFamily="34" charset="0"/>
              </a:rPr>
              <a:t>Halal </a:t>
            </a:r>
            <a:r>
              <a:rPr lang="en-US" sz="2100" b="0" dirty="0" smtClean="0">
                <a:latin typeface="Calibri" pitchFamily="34" charset="0"/>
                <a:cs typeface="Calibri" pitchFamily="34" charset="0"/>
              </a:rPr>
              <a:t>analysis can </a:t>
            </a:r>
            <a:r>
              <a:rPr lang="en-US" sz="2100" b="0" dirty="0">
                <a:latin typeface="Calibri" pitchFamily="34" charset="0"/>
                <a:cs typeface="Calibri" pitchFamily="34" charset="0"/>
              </a:rPr>
              <a:t>best be </a:t>
            </a:r>
            <a:r>
              <a:rPr lang="en-US" sz="2100" b="0" dirty="0" smtClean="0">
                <a:latin typeface="Calibri" pitchFamily="34" charset="0"/>
                <a:cs typeface="Calibri" pitchFamily="34" charset="0"/>
              </a:rPr>
              <a:t>executed following approved Halal analysis protocols. </a:t>
            </a:r>
            <a:endParaRPr lang="en-US" sz="2100" b="0" dirty="0">
              <a:latin typeface="Calibri" pitchFamily="34" charset="0"/>
              <a:cs typeface="Calibri" pitchFamily="34" charset="0"/>
            </a:endParaRPr>
          </a:p>
          <a:p>
            <a:pPr algn="just">
              <a:lnSpc>
                <a:spcPct val="150000"/>
              </a:lnSpc>
              <a:spcBef>
                <a:spcPct val="20000"/>
              </a:spcBef>
              <a:buFontTx/>
              <a:buAutoNum type="arabicPeriod"/>
            </a:pPr>
            <a:r>
              <a:rPr lang="en-US" sz="2100" b="0" dirty="0">
                <a:latin typeface="Calibri" pitchFamily="34" charset="0"/>
                <a:cs typeface="Calibri" pitchFamily="34" charset="0"/>
              </a:rPr>
              <a:t>Adulteration and contamination by non-Halal components are major concern in food processing, cosmetics and pharmaceuticals.</a:t>
            </a:r>
          </a:p>
          <a:p>
            <a:pPr algn="just">
              <a:lnSpc>
                <a:spcPct val="150000"/>
              </a:lnSpc>
              <a:spcBef>
                <a:spcPct val="20000"/>
              </a:spcBef>
              <a:buFontTx/>
              <a:buAutoNum type="arabicPeriod"/>
            </a:pPr>
            <a:r>
              <a:rPr lang="en-US" sz="2100" b="0" dirty="0">
                <a:latin typeface="Calibri" pitchFamily="34" charset="0"/>
                <a:cs typeface="Calibri" pitchFamily="34" charset="0"/>
              </a:rPr>
              <a:t>Halal stake holders need to understand specific needs of Halal in products and services to meet requirements of Halal markets.</a:t>
            </a:r>
          </a:p>
          <a:p>
            <a:pPr algn="just">
              <a:lnSpc>
                <a:spcPct val="150000"/>
              </a:lnSpc>
              <a:spcBef>
                <a:spcPct val="20000"/>
              </a:spcBef>
              <a:buFontTx/>
              <a:buAutoNum type="arabicPeriod"/>
            </a:pPr>
            <a:r>
              <a:rPr lang="en-MY" sz="2100" b="0" dirty="0">
                <a:latin typeface="Calibri" pitchFamily="34" charset="0"/>
                <a:cs typeface="Calibri" pitchFamily="34" charset="0"/>
              </a:rPr>
              <a:t>Many non-Halal ingredients can be replaced by alternative Halal ingredients that have been proven to be as good or even better. </a:t>
            </a:r>
            <a:endParaRPr lang="en-MY" sz="2100" b="0" dirty="0" smtClean="0">
              <a:latin typeface="Calibri" pitchFamily="34" charset="0"/>
              <a:cs typeface="Calibri" pitchFamily="34" charset="0"/>
            </a:endParaRPr>
          </a:p>
          <a:p>
            <a:pPr algn="just">
              <a:lnSpc>
                <a:spcPct val="150000"/>
              </a:lnSpc>
              <a:spcBef>
                <a:spcPct val="20000"/>
              </a:spcBef>
              <a:buFontTx/>
              <a:buAutoNum type="arabicPeriod"/>
            </a:pPr>
            <a:r>
              <a:rPr lang="en-MY" sz="2100" b="0" dirty="0" smtClean="0">
                <a:latin typeface="Calibri" pitchFamily="34" charset="0"/>
                <a:cs typeface="Calibri" pitchFamily="34" charset="0"/>
              </a:rPr>
              <a:t>Halal R &amp; D is needed to fulfil the requirements of Halal laboratories.</a:t>
            </a:r>
            <a:endParaRPr lang="en-MY" sz="2100" b="0" dirty="0">
              <a:latin typeface="Calibri" pitchFamily="34" charset="0"/>
              <a:cs typeface="Calibri" pitchFamily="34" charset="0"/>
            </a:endParaRPr>
          </a:p>
        </p:txBody>
      </p:sp>
    </p:spTree>
    <p:extLst>
      <p:ext uri="{BB962C8B-B14F-4D97-AF65-F5344CB8AC3E}">
        <p14:creationId xmlns="" xmlns:p14="http://schemas.microsoft.com/office/powerpoint/2010/main" val="378545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685800"/>
            <a:ext cx="8610600" cy="618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lgn="just">
              <a:lnSpc>
                <a:spcPct val="150000"/>
              </a:lnSpc>
              <a:buFont typeface="Arial" charset="0"/>
              <a:buAutoNum type="arabicPeriod"/>
            </a:pPr>
            <a:r>
              <a:rPr lang="en-US" sz="2400" b="0" dirty="0">
                <a:latin typeface="Calibri" pitchFamily="34" charset="0"/>
                <a:cs typeface="Calibri" pitchFamily="34" charset="0"/>
              </a:rPr>
              <a:t>Establishment of well </a:t>
            </a:r>
            <a:r>
              <a:rPr lang="en-US" sz="2400" dirty="0">
                <a:latin typeface="Calibri" pitchFamily="34" charset="0"/>
                <a:cs typeface="Calibri" pitchFamily="34" charset="0"/>
              </a:rPr>
              <a:t>Dedicated Halal </a:t>
            </a:r>
            <a:r>
              <a:rPr lang="en-US" sz="2400" dirty="0" smtClean="0">
                <a:latin typeface="Calibri" pitchFamily="34" charset="0"/>
                <a:cs typeface="Calibri" pitchFamily="34" charset="0"/>
              </a:rPr>
              <a:t>and Quality Laboratories </a:t>
            </a:r>
            <a:r>
              <a:rPr lang="en-US" sz="2400" b="0" dirty="0" smtClean="0">
                <a:latin typeface="Calibri" pitchFamily="34" charset="0"/>
                <a:cs typeface="Calibri" pitchFamily="34" charset="0"/>
              </a:rPr>
              <a:t>in a non-Muslim country.</a:t>
            </a:r>
            <a:endParaRPr lang="en-US" sz="2400" b="0" dirty="0">
              <a:latin typeface="Calibri" pitchFamily="34" charset="0"/>
              <a:cs typeface="Calibri" pitchFamily="34" charset="0"/>
            </a:endParaRPr>
          </a:p>
          <a:p>
            <a:pPr marL="457200" indent="-457200" algn="just">
              <a:lnSpc>
                <a:spcPct val="150000"/>
              </a:lnSpc>
              <a:buFont typeface="Arial" charset="0"/>
              <a:buAutoNum type="arabicPeriod"/>
            </a:pPr>
            <a:r>
              <a:rPr lang="en-US" sz="2400" dirty="0" smtClean="0">
                <a:latin typeface="Calibri" pitchFamily="34" charset="0"/>
                <a:cs typeface="Calibri" pitchFamily="34" charset="0"/>
              </a:rPr>
              <a:t>Routine s</a:t>
            </a:r>
            <a:r>
              <a:rPr lang="en-US" sz="2400" b="0" dirty="0" smtClean="0">
                <a:latin typeface="Calibri" pitchFamily="34" charset="0"/>
                <a:cs typeface="Calibri" pitchFamily="34" charset="0"/>
              </a:rPr>
              <a:t>urvey of products is an assurance </a:t>
            </a:r>
            <a:r>
              <a:rPr lang="en-US" sz="2400" dirty="0" smtClean="0">
                <a:latin typeface="Calibri" pitchFamily="34" charset="0"/>
                <a:cs typeface="Calibri" pitchFamily="34" charset="0"/>
              </a:rPr>
              <a:t>for </a:t>
            </a:r>
            <a:r>
              <a:rPr lang="en-US" sz="2400" dirty="0">
                <a:latin typeface="Calibri" pitchFamily="34" charset="0"/>
                <a:cs typeface="Calibri" pitchFamily="34" charset="0"/>
              </a:rPr>
              <a:t>their </a:t>
            </a:r>
            <a:r>
              <a:rPr lang="en-US" sz="2400" dirty="0" smtClean="0">
                <a:latin typeface="Calibri" pitchFamily="34" charset="0"/>
                <a:cs typeface="Calibri" pitchFamily="34" charset="0"/>
              </a:rPr>
              <a:t>Halalness</a:t>
            </a:r>
            <a:r>
              <a:rPr lang="en-US" sz="2400" b="0" dirty="0" smtClean="0">
                <a:latin typeface="Calibri" pitchFamily="34" charset="0"/>
                <a:cs typeface="Calibri" pitchFamily="34" charset="0"/>
              </a:rPr>
              <a:t>.</a:t>
            </a:r>
            <a:endParaRPr lang="en-US" sz="2400" b="0" dirty="0">
              <a:latin typeface="Calibri" pitchFamily="34" charset="0"/>
              <a:cs typeface="Calibri" pitchFamily="34" charset="0"/>
            </a:endParaRPr>
          </a:p>
          <a:p>
            <a:pPr marL="457200" indent="-457200" algn="just">
              <a:lnSpc>
                <a:spcPct val="150000"/>
              </a:lnSpc>
              <a:buFont typeface="Arial" pitchFamily="34" charset="0"/>
              <a:buAutoNum type="arabicPeriod"/>
            </a:pPr>
            <a:r>
              <a:rPr lang="en-US" sz="2400" dirty="0">
                <a:latin typeface="Calibri" pitchFamily="34" charset="0"/>
                <a:cs typeface="Calibri" pitchFamily="34" charset="0"/>
              </a:rPr>
              <a:t>Approve of Halal standard Test Protocols necessary for Halal verification.</a:t>
            </a:r>
          </a:p>
          <a:p>
            <a:pPr marL="457200" indent="-457200" algn="just">
              <a:lnSpc>
                <a:spcPct val="150000"/>
              </a:lnSpc>
              <a:buFont typeface="Arial" pitchFamily="34" charset="0"/>
              <a:buAutoNum type="arabicPeriod"/>
            </a:pPr>
            <a:r>
              <a:rPr lang="en-US" sz="2400" dirty="0" smtClean="0">
                <a:latin typeface="Calibri" pitchFamily="34" charset="0"/>
                <a:cs typeface="Calibri" pitchFamily="34" charset="0"/>
              </a:rPr>
              <a:t>Encourage innovation &amp; commercialization of Halal Technologies.</a:t>
            </a:r>
          </a:p>
          <a:p>
            <a:pPr marL="457200" indent="-457200" algn="just">
              <a:lnSpc>
                <a:spcPct val="150000"/>
              </a:lnSpc>
              <a:buFont typeface="Arial" charset="0"/>
              <a:buAutoNum type="arabicPeriod"/>
            </a:pPr>
            <a:r>
              <a:rPr lang="en-US" sz="2400" b="0" dirty="0" smtClean="0">
                <a:latin typeface="Calibri" pitchFamily="34" charset="0"/>
                <a:cs typeface="Calibri" pitchFamily="34" charset="0"/>
              </a:rPr>
              <a:t> </a:t>
            </a:r>
            <a:r>
              <a:rPr lang="en-US" sz="2400" dirty="0">
                <a:latin typeface="Calibri" pitchFamily="34" charset="0"/>
                <a:cs typeface="Calibri" pitchFamily="34" charset="0"/>
              </a:rPr>
              <a:t>Establishment of Halal Data Bank that can be use by every one.</a:t>
            </a:r>
          </a:p>
          <a:p>
            <a:pPr marL="457200" indent="-457200" algn="just">
              <a:lnSpc>
                <a:spcPct val="150000"/>
              </a:lnSpc>
              <a:buFont typeface="Arial" pitchFamily="34" charset="0"/>
              <a:buAutoNum type="arabicPeriod"/>
            </a:pPr>
            <a:r>
              <a:rPr lang="en-US" sz="2400" dirty="0">
                <a:latin typeface="Calibri" pitchFamily="34" charset="0"/>
                <a:cs typeface="Calibri" pitchFamily="34" charset="0"/>
              </a:rPr>
              <a:t> Spread Halal Education among consumers in importing countries.</a:t>
            </a:r>
          </a:p>
          <a:p>
            <a:pPr marL="457200" indent="-457200" algn="just">
              <a:lnSpc>
                <a:spcPct val="150000"/>
              </a:lnSpc>
              <a:buFont typeface="Arial" pitchFamily="34" charset="0"/>
              <a:buAutoNum type="arabicPeriod"/>
            </a:pPr>
            <a:r>
              <a:rPr lang="en-US" sz="2400" dirty="0">
                <a:latin typeface="Calibri" pitchFamily="34" charset="0"/>
                <a:cs typeface="Calibri" pitchFamily="34" charset="0"/>
              </a:rPr>
              <a:t> Encourage manufacturing and marketing of Halal Products.</a:t>
            </a:r>
            <a:endParaRPr lang="en-US" sz="2400" b="0" dirty="0">
              <a:latin typeface="Calibri" pitchFamily="34" charset="0"/>
              <a:cs typeface="Calibri" pitchFamily="34" charset="0"/>
            </a:endParaRPr>
          </a:p>
        </p:txBody>
      </p:sp>
      <p:sp>
        <p:nvSpPr>
          <p:cNvPr id="5" name="Rectangle 2"/>
          <p:cNvSpPr>
            <a:spLocks noGrp="1" noChangeArrowheads="1"/>
          </p:cNvSpPr>
          <p:nvPr>
            <p:ph type="title"/>
          </p:nvPr>
        </p:nvSpPr>
        <p:spPr>
          <a:xfrm>
            <a:off x="457200" y="76200"/>
            <a:ext cx="8229600" cy="563563"/>
          </a:xfrm>
          <a:solidFill>
            <a:srgbClr val="0070C0"/>
          </a:solidFill>
        </p:spPr>
        <p:txBody>
          <a:bodyPr/>
          <a:lstStyle/>
          <a:p>
            <a:r>
              <a:rPr lang="en-US" sz="2800" smtClean="0">
                <a:solidFill>
                  <a:schemeClr val="bg1"/>
                </a:solidFill>
                <a:latin typeface="Calibri" pitchFamily="34" charset="0"/>
                <a:cs typeface="Calibri" pitchFamily="34" charset="0"/>
              </a:rPr>
              <a:t>Recommendations</a:t>
            </a:r>
          </a:p>
        </p:txBody>
      </p:sp>
    </p:spTree>
    <p:extLst>
      <p:ext uri="{BB962C8B-B14F-4D97-AF65-F5344CB8AC3E}">
        <p14:creationId xmlns="" xmlns:p14="http://schemas.microsoft.com/office/powerpoint/2010/main" val="39935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 y="609600"/>
            <a:ext cx="8763000" cy="621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spcBef>
                <a:spcPts val="600"/>
              </a:spcBef>
            </a:pPr>
            <a:r>
              <a:rPr lang="en-US" sz="2800" dirty="0">
                <a:solidFill>
                  <a:schemeClr val="accent1"/>
                </a:solidFill>
                <a:latin typeface="Calibri" pitchFamily="34" charset="0"/>
                <a:cs typeface="Calibri" pitchFamily="34" charset="0"/>
              </a:rPr>
              <a:t>The role of Halal </a:t>
            </a:r>
            <a:r>
              <a:rPr lang="en-US" sz="2800" dirty="0" smtClean="0">
                <a:solidFill>
                  <a:schemeClr val="accent1"/>
                </a:solidFill>
                <a:latin typeface="Calibri" pitchFamily="34" charset="0"/>
                <a:cs typeface="Calibri" pitchFamily="34" charset="0"/>
              </a:rPr>
              <a:t>and Quality laboratory is very clear</a:t>
            </a:r>
            <a:endParaRPr lang="en-US" sz="2800" dirty="0">
              <a:solidFill>
                <a:schemeClr val="accent1"/>
              </a:solidFill>
              <a:latin typeface="Calibri" pitchFamily="34" charset="0"/>
              <a:cs typeface="Calibri" pitchFamily="34" charset="0"/>
            </a:endParaRPr>
          </a:p>
          <a:p>
            <a:pPr marL="342900" indent="-342900" algn="just">
              <a:lnSpc>
                <a:spcPct val="200000"/>
              </a:lnSpc>
              <a:spcBef>
                <a:spcPts val="600"/>
              </a:spcBef>
              <a:buFont typeface="Courier New" pitchFamily="49" charset="0"/>
              <a:buChar char="o"/>
            </a:pPr>
            <a:r>
              <a:rPr lang="en-US" sz="2400" dirty="0">
                <a:latin typeface="Calibri" pitchFamily="34" charset="0"/>
                <a:cs typeface="Calibri" pitchFamily="34" charset="0"/>
              </a:rPr>
              <a:t> </a:t>
            </a:r>
            <a:r>
              <a:rPr lang="en-US" sz="2400" dirty="0" smtClean="0">
                <a:latin typeface="Calibri" pitchFamily="34" charset="0"/>
                <a:cs typeface="Calibri" pitchFamily="34" charset="0"/>
              </a:rPr>
              <a:t>To extend </a:t>
            </a:r>
            <a:r>
              <a:rPr lang="en-US" sz="2400" dirty="0">
                <a:latin typeface="Calibri" pitchFamily="34" charset="0"/>
                <a:cs typeface="Calibri" pitchFamily="34" charset="0"/>
              </a:rPr>
              <a:t>strong technical </a:t>
            </a:r>
            <a:r>
              <a:rPr lang="en-US" sz="2400" i="1" u="sng" dirty="0">
                <a:latin typeface="Calibri" pitchFamily="34" charset="0"/>
                <a:cs typeface="Calibri" pitchFamily="34" charset="0"/>
              </a:rPr>
              <a:t>support to </a:t>
            </a:r>
            <a:r>
              <a:rPr lang="en-US" sz="2400" i="1" u="sng" dirty="0" smtClean="0">
                <a:latin typeface="Calibri" pitchFamily="34" charset="0"/>
                <a:cs typeface="Calibri" pitchFamily="34" charset="0"/>
              </a:rPr>
              <a:t>Halal Certification </a:t>
            </a:r>
            <a:r>
              <a:rPr lang="en-US" sz="2400" i="1" u="sng" dirty="0">
                <a:latin typeface="Calibri" pitchFamily="34" charset="0"/>
                <a:cs typeface="Calibri" pitchFamily="34" charset="0"/>
              </a:rPr>
              <a:t>Bodies</a:t>
            </a:r>
            <a:r>
              <a:rPr lang="en-US" sz="2400" dirty="0">
                <a:latin typeface="Calibri" pitchFamily="34" charset="0"/>
                <a:cs typeface="Calibri" pitchFamily="34" charset="0"/>
              </a:rPr>
              <a:t> thru issuance  of certificate of approval.</a:t>
            </a:r>
          </a:p>
          <a:p>
            <a:pPr marL="342900" indent="-342900" algn="just">
              <a:lnSpc>
                <a:spcPct val="200000"/>
              </a:lnSpc>
              <a:spcBef>
                <a:spcPts val="600"/>
              </a:spcBef>
              <a:buFont typeface="Courier New" pitchFamily="49" charset="0"/>
              <a:buChar char="o"/>
            </a:pPr>
            <a:r>
              <a:rPr lang="en-US" sz="2400" dirty="0">
                <a:latin typeface="Calibri" pitchFamily="34" charset="0"/>
                <a:cs typeface="Calibri" pitchFamily="34" charset="0"/>
              </a:rPr>
              <a:t> No product can be certified to be truly </a:t>
            </a:r>
            <a:r>
              <a:rPr lang="en-US" sz="2400" i="1" u="sng" dirty="0">
                <a:latin typeface="Calibri" pitchFamily="34" charset="0"/>
                <a:cs typeface="Calibri" pitchFamily="34" charset="0"/>
              </a:rPr>
              <a:t>Halal</a:t>
            </a:r>
            <a:r>
              <a:rPr lang="en-US" sz="2400" dirty="0">
                <a:latin typeface="Calibri" pitchFamily="34" charset="0"/>
                <a:cs typeface="Calibri" pitchFamily="34" charset="0"/>
              </a:rPr>
              <a:t> without the </a:t>
            </a:r>
            <a:r>
              <a:rPr lang="en-US" sz="2400" i="1" u="sng" dirty="0">
                <a:latin typeface="Calibri" pitchFamily="34" charset="0"/>
                <a:cs typeface="Calibri" pitchFamily="34" charset="0"/>
              </a:rPr>
              <a:t>aid of </a:t>
            </a:r>
            <a:r>
              <a:rPr lang="en-US" sz="2400" i="1" u="sng" dirty="0" smtClean="0">
                <a:latin typeface="Calibri" pitchFamily="34" charset="0"/>
                <a:cs typeface="Calibri" pitchFamily="34" charset="0"/>
              </a:rPr>
              <a:t>Halal and Quality Testing laboratories</a:t>
            </a:r>
            <a:r>
              <a:rPr lang="en-US" sz="2400" dirty="0" smtClean="0">
                <a:latin typeface="Calibri" pitchFamily="34" charset="0"/>
                <a:cs typeface="Calibri" pitchFamily="34" charset="0"/>
              </a:rPr>
              <a:t>.</a:t>
            </a:r>
            <a:endParaRPr lang="en-US" sz="2400" dirty="0">
              <a:latin typeface="Calibri" pitchFamily="34" charset="0"/>
              <a:cs typeface="Calibri" pitchFamily="34" charset="0"/>
            </a:endParaRPr>
          </a:p>
          <a:p>
            <a:pPr marL="342900" indent="-342900" algn="just">
              <a:lnSpc>
                <a:spcPct val="200000"/>
              </a:lnSpc>
              <a:spcBef>
                <a:spcPts val="600"/>
              </a:spcBef>
              <a:buFont typeface="Courier New" pitchFamily="49" charset="0"/>
              <a:buChar char="o"/>
            </a:pPr>
            <a:r>
              <a:rPr lang="en-US" sz="2400" dirty="0">
                <a:latin typeface="Calibri" pitchFamily="34" charset="0"/>
                <a:cs typeface="Calibri" pitchFamily="34" charset="0"/>
              </a:rPr>
              <a:t> Information dissemination </a:t>
            </a:r>
            <a:r>
              <a:rPr lang="ar-KW" sz="2400" dirty="0" smtClean="0">
                <a:latin typeface="Calibri" pitchFamily="34" charset="0"/>
                <a:cs typeface="Calibri" pitchFamily="34" charset="0"/>
              </a:rPr>
              <a:t>نشر</a:t>
            </a:r>
            <a:r>
              <a:rPr lang="en-US" sz="2400" dirty="0" smtClean="0">
                <a:latin typeface="Calibri" pitchFamily="34" charset="0"/>
                <a:cs typeface="Calibri" pitchFamily="34" charset="0"/>
              </a:rPr>
              <a:t> and </a:t>
            </a:r>
            <a:r>
              <a:rPr lang="en-US" sz="2400" dirty="0">
                <a:latin typeface="Calibri" pitchFamily="34" charset="0"/>
                <a:cs typeface="Calibri" pitchFamily="34" charset="0"/>
              </a:rPr>
              <a:t>implementation of product standards.</a:t>
            </a:r>
          </a:p>
          <a:p>
            <a:pPr marL="342900" indent="-342900" algn="just">
              <a:lnSpc>
                <a:spcPct val="200000"/>
              </a:lnSpc>
              <a:spcBef>
                <a:spcPts val="600"/>
              </a:spcBef>
              <a:buFont typeface="Courier New" pitchFamily="49" charset="0"/>
              <a:buChar char="o"/>
            </a:pPr>
            <a:r>
              <a:rPr lang="en-US" sz="2400" dirty="0">
                <a:latin typeface="Calibri" pitchFamily="34" charset="0"/>
                <a:cs typeface="Calibri" pitchFamily="34" charset="0"/>
              </a:rPr>
              <a:t> Technical training</a:t>
            </a:r>
            <a:r>
              <a:rPr lang="en-US" sz="2400" dirty="0" smtClean="0">
                <a:latin typeface="Calibri" pitchFamily="34" charset="0"/>
                <a:cs typeface="Calibri" pitchFamily="34" charset="0"/>
              </a:rPr>
              <a:t>.</a:t>
            </a:r>
            <a:endParaRPr lang="en-US" sz="2400" dirty="0">
              <a:latin typeface="Calibri" pitchFamily="34" charset="0"/>
              <a:cs typeface="Calibri" pitchFamily="34" charset="0"/>
            </a:endParaRPr>
          </a:p>
        </p:txBody>
      </p:sp>
      <p:sp>
        <p:nvSpPr>
          <p:cNvPr id="5" name="Rectangle 2"/>
          <p:cNvSpPr>
            <a:spLocks noGrp="1" noChangeArrowheads="1"/>
          </p:cNvSpPr>
          <p:nvPr>
            <p:ph type="title"/>
          </p:nvPr>
        </p:nvSpPr>
        <p:spPr>
          <a:xfrm>
            <a:off x="457200" y="76200"/>
            <a:ext cx="8229600" cy="563563"/>
          </a:xfrm>
          <a:solidFill>
            <a:srgbClr val="0070C0"/>
          </a:solidFill>
        </p:spPr>
        <p:txBody>
          <a:bodyPr/>
          <a:lstStyle/>
          <a:p>
            <a:r>
              <a:rPr lang="en-US" sz="2800" smtClean="0">
                <a:solidFill>
                  <a:schemeClr val="bg1"/>
                </a:solidFill>
                <a:latin typeface="Calibri" pitchFamily="34" charset="0"/>
                <a:cs typeface="Calibri" pitchFamily="34" charset="0"/>
              </a:rPr>
              <a:t>Finally</a:t>
            </a:r>
          </a:p>
        </p:txBody>
      </p:sp>
    </p:spTree>
    <p:extLst>
      <p:ext uri="{BB962C8B-B14F-4D97-AF65-F5344CB8AC3E}">
        <p14:creationId xmlns="" xmlns:p14="http://schemas.microsoft.com/office/powerpoint/2010/main" val="42775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81000" y="387350"/>
            <a:ext cx="7772401" cy="6089650"/>
          </a:xfrm>
          <a:prstGeom prst="rect">
            <a:avLst/>
          </a:prstGeom>
        </p:spPr>
        <p:txBody>
          <a:bodyPr vert="horz" lIns="91440" tIns="45720" rIns="91440" bIns="45720" rtlCol="0">
            <a:noAutofit/>
          </a:bodyPr>
          <a:lstStyle/>
          <a:p>
            <a:pPr marR="0" lvl="0" algn="ctr" defTabSz="914400" rtl="0" eaLnBrk="1" fontAlgn="auto" latinLnBrk="0" hangingPunct="1">
              <a:lnSpc>
                <a:spcPct val="200000"/>
              </a:lnSpc>
              <a:spcBef>
                <a:spcPts val="600"/>
              </a:spcBef>
              <a:spcAft>
                <a:spcPts val="0"/>
              </a:spcAft>
              <a:buClrTx/>
              <a:buSzTx/>
              <a:tabLst/>
              <a:defRPr/>
            </a:pPr>
            <a:r>
              <a:rPr lang="en-US" b="1" dirty="0" smtClean="0">
                <a:solidFill>
                  <a:srgbClr val="0070C0"/>
                </a:solidFill>
                <a:latin typeface="Times New Roman" pitchFamily="18" charset="0"/>
                <a:cs typeface="Times New Roman" pitchFamily="18" charset="0"/>
              </a:rPr>
              <a:t>References: </a:t>
            </a:r>
            <a:r>
              <a:rPr lang="ar-KW" b="1" dirty="0" smtClean="0">
                <a:solidFill>
                  <a:srgbClr val="0070C0"/>
                </a:solidFill>
                <a:latin typeface="Times New Roman" pitchFamily="18" charset="0"/>
                <a:cs typeface="Times New Roman" pitchFamily="18" charset="0"/>
              </a:rPr>
              <a:t>المصادر </a:t>
            </a:r>
            <a:endParaRPr lang="en-US" b="1" dirty="0" smtClean="0">
              <a:solidFill>
                <a:srgbClr val="0070C0"/>
              </a:solidFill>
              <a:latin typeface="Times New Roman" pitchFamily="18" charset="0"/>
              <a:cs typeface="Times New Roman" pitchFamily="18" charset="0"/>
            </a:endParaRPr>
          </a:p>
          <a:p>
            <a:pPr marL="342900" marR="0" lvl="0" indent="-342900" algn="just" defTabSz="914400" rtl="0" eaLnBrk="1" fontAlgn="auto" latinLnBrk="0" hangingPunct="1">
              <a:lnSpc>
                <a:spcPct val="150000"/>
              </a:lnSpc>
              <a:spcBef>
                <a:spcPts val="600"/>
              </a:spcBef>
              <a:spcAft>
                <a:spcPts val="0"/>
              </a:spcAft>
              <a:buClrTx/>
              <a:buSzTx/>
              <a:buFont typeface="Arial" pitchFamily="34" charset="0"/>
              <a:buChar char="•"/>
              <a:tabLst/>
              <a:defRPr/>
            </a:pPr>
            <a:r>
              <a:rPr lang="en-US" dirty="0" smtClean="0">
                <a:solidFill>
                  <a:srgbClr val="0070C0"/>
                </a:solidFill>
                <a:latin typeface="Times New Roman" pitchFamily="18" charset="0"/>
                <a:cs typeface="Times New Roman" pitchFamily="18" charset="0"/>
              </a:rPr>
              <a:t>Proceedings, 3</a:t>
            </a:r>
            <a:r>
              <a:rPr lang="en-US" baseline="30000" dirty="0" smtClean="0">
                <a:solidFill>
                  <a:srgbClr val="0070C0"/>
                </a:solidFill>
                <a:latin typeface="Times New Roman" pitchFamily="18" charset="0"/>
                <a:cs typeface="Times New Roman" pitchFamily="18" charset="0"/>
              </a:rPr>
              <a:t>rd</a:t>
            </a:r>
            <a:r>
              <a:rPr lang="en-US" dirty="0" smtClean="0">
                <a:solidFill>
                  <a:srgbClr val="0070C0"/>
                </a:solidFill>
                <a:latin typeface="Times New Roman" pitchFamily="18" charset="0"/>
                <a:cs typeface="Times New Roman" pitchFamily="18" charset="0"/>
              </a:rPr>
              <a:t> IMT-GT (2009). International symposium on Halal science and management, UPM.</a:t>
            </a:r>
          </a:p>
          <a:p>
            <a:pPr marL="342900" marR="0" lvl="0" indent="-342900" algn="just" defTabSz="914400" rtl="0" eaLnBrk="1" fontAlgn="auto" latinLnBrk="0" hangingPunct="1">
              <a:lnSpc>
                <a:spcPct val="150000"/>
              </a:lnSpc>
              <a:spcBef>
                <a:spcPts val="600"/>
              </a:spcBef>
              <a:spcAft>
                <a:spcPts val="0"/>
              </a:spcAft>
              <a:buClrTx/>
              <a:buSzTx/>
              <a:buFont typeface="Arial" pitchFamily="34" charset="0"/>
              <a:buChar char="•"/>
              <a:tabLst/>
              <a:defRPr/>
            </a:pPr>
            <a:r>
              <a:rPr lang="en-US" dirty="0" smtClean="0">
                <a:solidFill>
                  <a:srgbClr val="0070C0"/>
                </a:solidFill>
                <a:latin typeface="Times New Roman" pitchFamily="18" charset="0"/>
                <a:cs typeface="Times New Roman" pitchFamily="18" charset="0"/>
              </a:rPr>
              <a:t>Halal food production (2004). Mian M. Riaz and Mohammad M. Chaudry, CRC Press.</a:t>
            </a:r>
          </a:p>
          <a:p>
            <a:pPr marL="342900" marR="0" lvl="0" indent="-342900" algn="just" defTabSz="914400" rtl="0" eaLnBrk="1" fontAlgn="auto" latinLnBrk="0" hangingPunct="1">
              <a:lnSpc>
                <a:spcPct val="150000"/>
              </a:lnSpc>
              <a:spcBef>
                <a:spcPts val="600"/>
              </a:spcBef>
              <a:spcAft>
                <a:spcPts val="0"/>
              </a:spcAft>
              <a:buClrTx/>
              <a:buSzTx/>
              <a:buFont typeface="Arial" pitchFamily="34" charset="0"/>
              <a:buChar char="•"/>
              <a:tabLst/>
              <a:defRPr/>
            </a:pPr>
            <a:r>
              <a:rPr lang="en-US" dirty="0" smtClean="0">
                <a:solidFill>
                  <a:srgbClr val="0070C0"/>
                </a:solidFill>
                <a:latin typeface="Times New Roman" pitchFamily="18" charset="0"/>
                <a:cs typeface="Times New Roman" pitchFamily="18" charset="0"/>
              </a:rPr>
              <a:t>Laboratory testing and Analysis for Halal (2010); IHI, D1AS 03.</a:t>
            </a:r>
          </a:p>
          <a:p>
            <a:pPr marL="342900" marR="0" lvl="0" indent="-342900" algn="just" defTabSz="914400" rtl="0" eaLnBrk="1" fontAlgn="auto" latinLnBrk="0" hangingPunct="1">
              <a:lnSpc>
                <a:spcPct val="150000"/>
              </a:lnSpc>
              <a:spcBef>
                <a:spcPts val="600"/>
              </a:spcBef>
              <a:spcAft>
                <a:spcPts val="0"/>
              </a:spcAft>
              <a:buClrTx/>
              <a:buSzTx/>
              <a:buFont typeface="Arial" pitchFamily="34" charset="0"/>
              <a:buChar char="•"/>
              <a:tabLst/>
              <a:defRPr/>
            </a:pPr>
            <a:r>
              <a:rPr lang="en-US" dirty="0" smtClean="0">
                <a:solidFill>
                  <a:srgbClr val="0070C0"/>
                </a:solidFill>
                <a:latin typeface="Times New Roman" pitchFamily="18" charset="0"/>
                <a:ea typeface="PMingLiU" pitchFamily="18" charset="-120"/>
                <a:cs typeface="Times New Roman" pitchFamily="18" charset="0"/>
              </a:rPr>
              <a:t>Halal laboratory protocols &amp; laboratory and laboratory testing (2008): Sandy E. </a:t>
            </a:r>
            <a:r>
              <a:rPr lang="en-US" dirty="0" err="1" smtClean="0">
                <a:solidFill>
                  <a:srgbClr val="0070C0"/>
                </a:solidFill>
                <a:latin typeface="Times New Roman" pitchFamily="18" charset="0"/>
                <a:ea typeface="PMingLiU" pitchFamily="18" charset="-120"/>
                <a:cs typeface="Times New Roman" pitchFamily="18" charset="0"/>
              </a:rPr>
              <a:t>Bucao</a:t>
            </a:r>
            <a:r>
              <a:rPr lang="en-US" dirty="0" smtClean="0">
                <a:solidFill>
                  <a:srgbClr val="0070C0"/>
                </a:solidFill>
                <a:latin typeface="Times New Roman" pitchFamily="18" charset="0"/>
                <a:ea typeface="PMingLiU" pitchFamily="18" charset="-120"/>
                <a:cs typeface="Times New Roman" pitchFamily="18" charset="0"/>
              </a:rPr>
              <a:t>, </a:t>
            </a:r>
            <a:r>
              <a:rPr lang="en-US" dirty="0" smtClean="0">
                <a:solidFill>
                  <a:srgbClr val="0070C0"/>
                </a:solidFill>
                <a:latin typeface="Times New Roman" pitchFamily="18" charset="0"/>
                <a:cs typeface="Times New Roman" pitchFamily="18" charset="0"/>
              </a:rPr>
              <a:t>1</a:t>
            </a:r>
            <a:r>
              <a:rPr lang="en-US" baseline="30000" dirty="0" smtClean="0">
                <a:solidFill>
                  <a:srgbClr val="0070C0"/>
                </a:solidFill>
                <a:latin typeface="Times New Roman" pitchFamily="18" charset="0"/>
                <a:cs typeface="Times New Roman" pitchFamily="18" charset="0"/>
              </a:rPr>
              <a:t>st</a:t>
            </a:r>
            <a:r>
              <a:rPr lang="en-US" dirty="0" smtClean="0">
                <a:solidFill>
                  <a:srgbClr val="0070C0"/>
                </a:solidFill>
                <a:latin typeface="Times New Roman" pitchFamily="18" charset="0"/>
                <a:cs typeface="Times New Roman" pitchFamily="18" charset="0"/>
              </a:rPr>
              <a:t> National Halal convention.</a:t>
            </a:r>
          </a:p>
          <a:p>
            <a:pPr marL="342900" marR="0" lvl="0" indent="-342900" algn="just" defTabSz="914400" rtl="0" eaLnBrk="1" fontAlgn="auto" latinLnBrk="0" hangingPunct="1">
              <a:lnSpc>
                <a:spcPct val="200000"/>
              </a:lnSpc>
              <a:spcBef>
                <a:spcPts val="600"/>
              </a:spcBef>
              <a:spcAft>
                <a:spcPts val="0"/>
              </a:spcAft>
              <a:buClrTx/>
              <a:buSzTx/>
              <a:buFont typeface="Arial" pitchFamily="34" charset="0"/>
              <a:buChar char="•"/>
              <a:tabLst/>
              <a:defRPr/>
            </a:pPr>
            <a:r>
              <a:rPr kumimoji="0" lang="en-US"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The contribution of science and technology in determining the permissibility (</a:t>
            </a:r>
            <a:r>
              <a:rPr kumimoji="0" lang="en-US" i="0" u="none" strike="noStrike" kern="1200" cap="none" spc="0" normalizeH="0" baseline="0" noProof="0" dirty="0" err="1" smtClean="0">
                <a:ln>
                  <a:noFill/>
                </a:ln>
                <a:solidFill>
                  <a:srgbClr val="0070C0"/>
                </a:solidFill>
                <a:effectLst/>
                <a:uLnTx/>
                <a:uFillTx/>
                <a:latin typeface="Times New Roman" pitchFamily="18" charset="0"/>
                <a:cs typeface="Times New Roman" pitchFamily="18" charset="0"/>
              </a:rPr>
              <a:t>Halalnes</a:t>
            </a:r>
            <a:r>
              <a:rPr kumimoji="0" lang="en-US"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 of food products</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(2012);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Nurrulhidaya</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Fedzlillah</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Yakob</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B.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CheMan</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Mohammad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Azizat</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Jumaludin</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and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Shuaimi</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Ab.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Rahman</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in </a:t>
            </a:r>
            <a:r>
              <a:rPr kumimoji="0" lang="en-US" i="0" u="none" strike="noStrike" kern="1200" cap="none" spc="0" normalizeH="0" noProof="0" dirty="0" err="1" smtClean="0">
                <a:ln>
                  <a:noFill/>
                </a:ln>
                <a:solidFill>
                  <a:srgbClr val="0070C0"/>
                </a:solidFill>
                <a:effectLst/>
                <a:uLnTx/>
                <a:uFillTx/>
                <a:latin typeface="Times New Roman" pitchFamily="18" charset="0"/>
                <a:cs typeface="Times New Roman" pitchFamily="18" charset="0"/>
              </a:rPr>
              <a:t>Revalation</a:t>
            </a:r>
            <a:r>
              <a:rPr kumimoji="0" lang="en-US"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and Sciences, Vol., 02, No., 1</a:t>
            </a:r>
            <a:endParaRPr kumimoji="0" lang="en-US"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trekzone.ca/files/images/GreenAppleFact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2450" y="844550"/>
            <a:ext cx="205422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57650" y="6350"/>
            <a:ext cx="54483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6" name="Text Box 4"/>
          <p:cNvSpPr txBox="1">
            <a:spLocks noChangeArrowheads="1"/>
          </p:cNvSpPr>
          <p:nvPr/>
        </p:nvSpPr>
        <p:spPr bwMode="auto">
          <a:xfrm>
            <a:off x="71430" y="2574925"/>
            <a:ext cx="3429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0">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lgn="ctr" rtl="1" eaLnBrk="1" hangingPunct="1"/>
            <a:r>
              <a:rPr lang="ar-SA" sz="2000" b="1" dirty="0">
                <a:solidFill>
                  <a:srgbClr val="0070C0"/>
                </a:solidFill>
                <a:latin typeface="Times New Roman" pitchFamily="18" charset="0"/>
                <a:cs typeface="Simplified Arabic" pitchFamily="18" charset="-78"/>
              </a:rPr>
              <a:t>سبحنك اللهم وبحمدك أشهد أن لا إله إلا أنت، أستغفرك وأتوب إليك</a:t>
            </a:r>
            <a:endParaRPr lang="en-US" sz="2000" b="1" dirty="0">
              <a:solidFill>
                <a:srgbClr val="0070C0"/>
              </a:solidFill>
              <a:latin typeface="Times New Roman" pitchFamily="18" charset="0"/>
              <a:cs typeface="Simplified Arabic" pitchFamily="18" charset="-78"/>
            </a:endParaRPr>
          </a:p>
        </p:txBody>
      </p:sp>
      <p:sp>
        <p:nvSpPr>
          <p:cNvPr id="8" name="Text Box 79"/>
          <p:cNvSpPr txBox="1">
            <a:spLocks noChangeArrowheads="1"/>
          </p:cNvSpPr>
          <p:nvPr/>
        </p:nvSpPr>
        <p:spPr bwMode="auto">
          <a:xfrm>
            <a:off x="152400" y="4251325"/>
            <a:ext cx="3752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lgn="ctr" rtl="1" eaLnBrk="1" hangingPunct="1"/>
            <a:r>
              <a:rPr lang="ar-KW" b="1">
                <a:solidFill>
                  <a:srgbClr val="0070C0"/>
                </a:solidFill>
                <a:latin typeface="Times New Roman" pitchFamily="18" charset="0"/>
                <a:cs typeface="Simplified Arabic" pitchFamily="18" charset="-78"/>
              </a:rPr>
              <a:t>د. هاني منصور المزيدي </a:t>
            </a:r>
          </a:p>
          <a:p>
            <a:pPr algn="ctr" eaLnBrk="1" hangingPunct="1"/>
            <a:r>
              <a:rPr lang="ar-KW" b="1">
                <a:solidFill>
                  <a:srgbClr val="0070C0"/>
                </a:solidFill>
                <a:latin typeface="Times New Roman" pitchFamily="18" charset="0"/>
                <a:cs typeface="Simplified Arabic" pitchFamily="18" charset="-78"/>
              </a:rPr>
              <a:t>مع الأخ أمجد محبوب في أستراليا سنة 1981</a:t>
            </a:r>
            <a:endParaRPr lang="en-US" b="1">
              <a:solidFill>
                <a:srgbClr val="0070C0"/>
              </a:solidFill>
              <a:latin typeface="Times New Roman" pitchFamily="18" charset="0"/>
              <a:cs typeface="Simplified Arabic" pitchFamily="18" charset="-78"/>
            </a:endParaRPr>
          </a:p>
        </p:txBody>
      </p:sp>
      <p:sp>
        <p:nvSpPr>
          <p:cNvPr id="9" name="Rectangle 8"/>
          <p:cNvSpPr>
            <a:spLocks noChangeArrowheads="1"/>
          </p:cNvSpPr>
          <p:nvPr/>
        </p:nvSpPr>
        <p:spPr bwMode="auto">
          <a:xfrm>
            <a:off x="152400" y="5187950"/>
            <a:ext cx="3505200" cy="923925"/>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b="1" dirty="0">
                <a:solidFill>
                  <a:srgbClr val="0070C0"/>
                </a:solidFill>
                <a:latin typeface="Arial" pitchFamily="34" charset="0"/>
                <a:ea typeface="ＭＳ Ｐゴシック" pitchFamily="34" charset="-128"/>
                <a:cs typeface="+mj-cs"/>
              </a:rPr>
              <a:t>Dr. Hani </a:t>
            </a:r>
            <a:r>
              <a:rPr lang="en-US" b="1" dirty="0" err="1">
                <a:solidFill>
                  <a:srgbClr val="0070C0"/>
                </a:solidFill>
                <a:latin typeface="Arial" pitchFamily="34" charset="0"/>
                <a:ea typeface="ＭＳ Ｐゴシック" pitchFamily="34" charset="-128"/>
                <a:cs typeface="+mj-cs"/>
              </a:rPr>
              <a:t>Mansour</a:t>
            </a:r>
            <a:r>
              <a:rPr lang="en-US" b="1" dirty="0">
                <a:solidFill>
                  <a:srgbClr val="0070C0"/>
                </a:solidFill>
                <a:latin typeface="Arial" pitchFamily="34" charset="0"/>
                <a:ea typeface="ＭＳ Ｐゴシック" pitchFamily="34" charset="-128"/>
                <a:cs typeface="+mj-cs"/>
              </a:rPr>
              <a:t> Al-</a:t>
            </a:r>
            <a:r>
              <a:rPr lang="en-US" b="1" dirty="0" err="1">
                <a:solidFill>
                  <a:srgbClr val="0070C0"/>
                </a:solidFill>
                <a:latin typeface="Arial" pitchFamily="34" charset="0"/>
                <a:ea typeface="ＭＳ Ｐゴシック" pitchFamily="34" charset="-128"/>
                <a:cs typeface="+mj-cs"/>
              </a:rPr>
              <a:t>Mazeedi</a:t>
            </a:r>
            <a:endParaRPr lang="en-US" b="1" dirty="0">
              <a:solidFill>
                <a:srgbClr val="0070C0"/>
              </a:solidFill>
              <a:latin typeface="Arial" pitchFamily="34" charset="0"/>
              <a:ea typeface="ＭＳ Ｐゴシック" pitchFamily="34" charset="-128"/>
              <a:cs typeface="+mj-cs"/>
            </a:endParaRPr>
          </a:p>
          <a:p>
            <a:pPr algn="ctr">
              <a:defRPr/>
            </a:pPr>
            <a:r>
              <a:rPr lang="en-US" b="1" dirty="0">
                <a:solidFill>
                  <a:srgbClr val="0070C0"/>
                </a:solidFill>
                <a:latin typeface="Arial" pitchFamily="34" charset="0"/>
                <a:ea typeface="ＭＳ Ｐゴシック" pitchFamily="34" charset="-128"/>
                <a:cs typeface="+mj-cs"/>
              </a:rPr>
              <a:t>With brother </a:t>
            </a:r>
            <a:r>
              <a:rPr lang="en-US" b="1" dirty="0" err="1">
                <a:solidFill>
                  <a:srgbClr val="0070C0"/>
                </a:solidFill>
                <a:latin typeface="Arial" pitchFamily="34" charset="0"/>
                <a:ea typeface="ＭＳ Ｐゴシック" pitchFamily="34" charset="-128"/>
                <a:cs typeface="+mj-cs"/>
              </a:rPr>
              <a:t>Amjad</a:t>
            </a:r>
            <a:r>
              <a:rPr lang="en-US" b="1" dirty="0">
                <a:solidFill>
                  <a:srgbClr val="0070C0"/>
                </a:solidFill>
                <a:latin typeface="Arial" pitchFamily="34" charset="0"/>
                <a:ea typeface="ＭＳ Ｐゴシック" pitchFamily="34" charset="-128"/>
                <a:cs typeface="+mj-cs"/>
              </a:rPr>
              <a:t> </a:t>
            </a:r>
            <a:r>
              <a:rPr lang="en-US" b="1" dirty="0" err="1">
                <a:solidFill>
                  <a:srgbClr val="0070C0"/>
                </a:solidFill>
                <a:latin typeface="Arial" pitchFamily="34" charset="0"/>
                <a:ea typeface="ＭＳ Ｐゴシック" pitchFamily="34" charset="-128"/>
                <a:cs typeface="+mj-cs"/>
              </a:rPr>
              <a:t>Mahboob</a:t>
            </a:r>
            <a:r>
              <a:rPr lang="en-US" b="1" dirty="0">
                <a:solidFill>
                  <a:srgbClr val="0070C0"/>
                </a:solidFill>
                <a:latin typeface="Arial" pitchFamily="34" charset="0"/>
                <a:ea typeface="ＭＳ Ｐゴシック" pitchFamily="34" charset="-128"/>
                <a:cs typeface="+mj-cs"/>
              </a:rPr>
              <a:t> in Australia in 1981</a:t>
            </a:r>
          </a:p>
        </p:txBody>
      </p:sp>
      <p:sp>
        <p:nvSpPr>
          <p:cNvPr id="10" name="Title 1"/>
          <p:cNvSpPr txBox="1">
            <a:spLocks/>
          </p:cNvSpPr>
          <p:nvPr/>
        </p:nvSpPr>
        <p:spPr bwMode="auto">
          <a:xfrm>
            <a:off x="-57150" y="82550"/>
            <a:ext cx="3810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lgn="ctr" eaLnBrk="1" hangingPunct="1"/>
            <a:r>
              <a:rPr lang="ar-KW" sz="4400" b="1"/>
              <a:t>شكراً لاستماعكم</a:t>
            </a:r>
            <a:endParaRPr lang="en-US" sz="4400" b="1">
              <a:cs typeface="Arial" charset="0"/>
            </a:endParaRPr>
          </a:p>
        </p:txBody>
      </p:sp>
      <p:sp>
        <p:nvSpPr>
          <p:cNvPr id="11" name="Rectangle 1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2643008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lal Sciences Academy - Transparency.png"/>
          <p:cNvPicPr>
            <a:picLocks noChangeAspect="1"/>
          </p:cNvPicPr>
          <p:nvPr/>
        </p:nvPicPr>
        <p:blipFill>
          <a:blip r:embed="rId2" cstate="print"/>
          <a:stretch>
            <a:fillRect/>
          </a:stretch>
        </p:blipFill>
        <p:spPr>
          <a:xfrm>
            <a:off x="2122637" y="1164202"/>
            <a:ext cx="4752000" cy="1516890"/>
          </a:xfrm>
          <a:prstGeom prst="rect">
            <a:avLst/>
          </a:prstGeom>
        </p:spPr>
      </p:pic>
      <p:sp>
        <p:nvSpPr>
          <p:cNvPr id="8" name="TextBox 4"/>
          <p:cNvSpPr txBox="1"/>
          <p:nvPr/>
        </p:nvSpPr>
        <p:spPr>
          <a:xfrm>
            <a:off x="1622571" y="4220182"/>
            <a:ext cx="589885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smtClean="0"/>
              <a:t>www.HalalEA.com</a:t>
            </a:r>
          </a:p>
          <a:p>
            <a:pPr algn="ctr"/>
            <a:endParaRPr lang="en-IN" dirty="0" smtClean="0"/>
          </a:p>
          <a:p>
            <a:pPr algn="ctr"/>
            <a:r>
              <a:rPr lang="en-IN" dirty="0" smtClean="0"/>
              <a:t>Trademarks, icons, images belong to their respective owners.</a:t>
            </a:r>
            <a:endParaRPr lang="en-IN" dirty="0"/>
          </a:p>
        </p:txBody>
      </p:sp>
      <p:sp>
        <p:nvSpPr>
          <p:cNvPr id="9" name="TextBox 12"/>
          <p:cNvSpPr txBox="1"/>
          <p:nvPr/>
        </p:nvSpPr>
        <p:spPr>
          <a:xfrm>
            <a:off x="3408521" y="5432188"/>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8150" y="381000"/>
            <a:ext cx="8401050" cy="5262979"/>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Where the required analysis are not available in the laboratory’s permanent facilities the organization can </a:t>
            </a:r>
            <a:r>
              <a:rPr lang="en-US" sz="2800" b="1" u="sng" dirty="0" smtClean="0">
                <a:latin typeface="Calibri" pitchFamily="34" charset="0"/>
                <a:cs typeface="Calibri" pitchFamily="34" charset="0"/>
              </a:rPr>
              <a:t>collaborate with external laboratories</a:t>
            </a:r>
            <a:r>
              <a:rPr lang="en-US" sz="2800" dirty="0" smtClean="0">
                <a:latin typeface="Calibri" pitchFamily="34" charset="0"/>
                <a:cs typeface="Calibri" pitchFamily="34" charset="0"/>
              </a:rPr>
              <a:t> with the condition that such laboratories </a:t>
            </a:r>
            <a:r>
              <a:rPr lang="en-US" sz="2800" b="1" u="sng" dirty="0" smtClean="0">
                <a:latin typeface="Calibri" pitchFamily="34" charset="0"/>
                <a:cs typeface="Calibri" pitchFamily="34" charset="0"/>
              </a:rPr>
              <a:t>meet</a:t>
            </a:r>
            <a:r>
              <a:rPr lang="en-US" sz="2800" dirty="0" smtClean="0">
                <a:latin typeface="Calibri" pitchFamily="34" charset="0"/>
                <a:cs typeface="Calibri" pitchFamily="34" charset="0"/>
              </a:rPr>
              <a:t> the special quality of the analysis and calibration described in the international standard of </a:t>
            </a:r>
            <a:r>
              <a:rPr lang="en-US" sz="2800" b="1" u="sng" dirty="0" smtClean="0">
                <a:solidFill>
                  <a:srgbClr val="00B0F0"/>
                </a:solidFill>
                <a:latin typeface="Calibri" pitchFamily="34" charset="0"/>
                <a:cs typeface="Calibri" pitchFamily="34" charset="0"/>
              </a:rPr>
              <a:t>ISO 17025:2005</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194370"/>
            <a:ext cx="8401050" cy="6124754"/>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If the laboratory is part of an organization performing activities other than testing and/or calibration, the organization shall ensure that </a:t>
            </a:r>
            <a:r>
              <a:rPr lang="en-US" sz="2800" b="1" u="sng" dirty="0" smtClean="0">
                <a:latin typeface="Calibri" pitchFamily="34" charset="0"/>
                <a:cs typeface="Calibri" pitchFamily="34" charset="0"/>
              </a:rPr>
              <a:t>a key designated personnel</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in the organization is involved or has an influence on the testing and/or calibration activities of the laboratory in order to identify potential conflicts of interest.</a:t>
            </a:r>
            <a:endParaRPr lang="ar-KW" sz="2800" b="1" dirty="0">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89431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950" y="152400"/>
            <a:ext cx="8401050" cy="587148"/>
          </a:xfrm>
          <a:prstGeom prst="rect">
            <a:avLst/>
          </a:prstGeom>
          <a:noFill/>
          <a:ln>
            <a:noFill/>
            <a:prstDash val="solid"/>
          </a:ln>
        </p:spPr>
        <p:txBody>
          <a:bodyPr>
            <a:spAutoFit/>
          </a:bodyPr>
          <a:lstStyle/>
          <a:p>
            <a:pPr algn="just">
              <a:lnSpc>
                <a:spcPct val="150000"/>
              </a:lnSpc>
              <a:spcBef>
                <a:spcPts val="600"/>
              </a:spcBef>
            </a:pPr>
            <a:r>
              <a:rPr lang="en-US" sz="2400" dirty="0" smtClean="0">
                <a:latin typeface="Calibri" pitchFamily="34" charset="0"/>
                <a:cs typeface="Calibri" pitchFamily="34" charset="0"/>
              </a:rPr>
              <a:t>The organization shall ensure  </a:t>
            </a:r>
            <a:r>
              <a:rPr lang="en-US" sz="2400" b="1" u="sng" dirty="0" smtClean="0">
                <a:latin typeface="Calibri" pitchFamily="34" charset="0"/>
                <a:cs typeface="Calibri" pitchFamily="34" charset="0"/>
              </a:rPr>
              <a:t>it has</a:t>
            </a:r>
            <a:r>
              <a:rPr lang="en-US" sz="2400" dirty="0" smtClean="0">
                <a:latin typeface="Calibri" pitchFamily="34" charset="0"/>
                <a:cs typeface="Calibri" pitchFamily="34" charset="0"/>
              </a:rPr>
              <a:t> </a:t>
            </a:r>
            <a:r>
              <a:rPr lang="en-US" sz="2400" b="1" u="sng" dirty="0" smtClean="0">
                <a:latin typeface="Calibri" pitchFamily="34" charset="0"/>
                <a:cs typeface="Calibri" pitchFamily="34" charset="0"/>
              </a:rPr>
              <a:t>policies and procedures</a:t>
            </a:r>
            <a:r>
              <a:rPr lang="en-US" sz="2400" dirty="0" smtClean="0">
                <a:latin typeface="Calibri" pitchFamily="34" charset="0"/>
                <a:cs typeface="Calibri" pitchFamily="34" charset="0"/>
              </a:rPr>
              <a:t>:</a:t>
            </a:r>
            <a:endParaRPr lang="ar-KW" sz="2400" dirty="0">
              <a:latin typeface="Calibri" pitchFamily="34" charset="0"/>
              <a:cs typeface="Times New Roman" pitchFamily="18" charset="0"/>
            </a:endParaRPr>
          </a:p>
        </p:txBody>
      </p:sp>
      <p:sp>
        <p:nvSpPr>
          <p:cNvPr id="6" name="Rectangle 5"/>
          <p:cNvSpPr/>
          <p:nvPr/>
        </p:nvSpPr>
        <p:spPr>
          <a:xfrm>
            <a:off x="361950" y="990600"/>
            <a:ext cx="8401050" cy="2677656"/>
          </a:xfrm>
          <a:prstGeom prst="rect">
            <a:avLst/>
          </a:prstGeom>
          <a:solidFill>
            <a:schemeClr val="bg1">
              <a:lumMod val="95000"/>
            </a:schemeClr>
          </a:solidFill>
          <a:ln>
            <a:noFill/>
            <a:prstDash val="solid"/>
          </a:ln>
        </p:spPr>
        <p:txBody>
          <a:bodyPr>
            <a:spAutoFit/>
          </a:bodyPr>
          <a:lstStyle/>
          <a:p>
            <a:pPr algn="just">
              <a:lnSpc>
                <a:spcPct val="150000"/>
              </a:lnSpc>
              <a:spcBef>
                <a:spcPts val="600"/>
              </a:spcBef>
            </a:pPr>
            <a:r>
              <a:rPr lang="en-US" sz="2800" dirty="0" smtClean="0">
                <a:latin typeface="Calibri" pitchFamily="34" charset="0"/>
                <a:cs typeface="Calibri" pitchFamily="34" charset="0"/>
              </a:rPr>
              <a:t>1. To </a:t>
            </a:r>
            <a:r>
              <a:rPr lang="en-US" sz="2800" u="sng" dirty="0" smtClean="0">
                <a:latin typeface="Calibri" pitchFamily="34" charset="0"/>
                <a:cs typeface="Calibri" pitchFamily="34" charset="0"/>
              </a:rPr>
              <a:t>avoid the involvement of its employee with any activities</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that would diminish confidence in the laboratory competence, impartiality, judgment or operational integrity.</a:t>
            </a:r>
            <a:endParaRPr lang="ar-KW" sz="2800" b="1" dirty="0">
              <a:solidFill>
                <a:srgbClr val="0000FF"/>
              </a:solidFill>
              <a:latin typeface="Calibri" pitchFamily="34" charset="0"/>
              <a:cs typeface="Times New Roman" pitchFamily="18" charset="0"/>
            </a:endParaRPr>
          </a:p>
        </p:txBody>
      </p:sp>
      <p:sp>
        <p:nvSpPr>
          <p:cNvPr id="7" name="Rectangle 6"/>
          <p:cNvSpPr/>
          <p:nvPr/>
        </p:nvSpPr>
        <p:spPr>
          <a:xfrm>
            <a:off x="304800" y="3953001"/>
            <a:ext cx="8401050" cy="2600199"/>
          </a:xfrm>
          <a:prstGeom prst="rect">
            <a:avLst/>
          </a:prstGeom>
          <a:solidFill>
            <a:schemeClr val="bg1">
              <a:lumMod val="95000"/>
            </a:schemeClr>
          </a:solidFill>
          <a:ln>
            <a:noFill/>
            <a:prstDash val="solid"/>
          </a:ln>
        </p:spPr>
        <p:txBody>
          <a:bodyPr>
            <a:spAutoFit/>
          </a:bodyPr>
          <a:lstStyle/>
          <a:p>
            <a:pPr algn="just">
              <a:lnSpc>
                <a:spcPct val="150000"/>
              </a:lnSpc>
            </a:pPr>
            <a:r>
              <a:rPr lang="en-US" sz="2800" dirty="0" smtClean="0">
                <a:latin typeface="Calibri" pitchFamily="34" charset="0"/>
                <a:cs typeface="Calibri" pitchFamily="34" charset="0"/>
              </a:rPr>
              <a:t>2. </a:t>
            </a:r>
            <a:r>
              <a:rPr lang="en-US" sz="2800" u="sng" dirty="0" smtClean="0">
                <a:latin typeface="Calibri" pitchFamily="34" charset="0"/>
                <a:cs typeface="Calibri" pitchFamily="34" charset="0"/>
              </a:rPr>
              <a:t>Its management and personnel are free from any undue internal and external commercial, financial and other pressures and influences</a:t>
            </a:r>
            <a:r>
              <a:rPr lang="en-US" sz="2800" dirty="0" smtClean="0">
                <a:latin typeface="Calibri" pitchFamily="34" charset="0"/>
                <a:cs typeface="Calibri" pitchFamily="34" charset="0"/>
              </a:rPr>
              <a:t> that may adversely affect the quality of their work.</a:t>
            </a:r>
            <a:endParaRPr lang="ar-KW" sz="280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401050" cy="3539430"/>
          </a:xfrm>
          <a:prstGeom prst="rect">
            <a:avLst/>
          </a:prstGeom>
          <a:solidFill>
            <a:schemeClr val="bg1">
              <a:lumMod val="95000"/>
            </a:schemeClr>
          </a:solid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3. To </a:t>
            </a:r>
            <a:r>
              <a:rPr lang="en-US" sz="2800" b="1" u="sng" dirty="0" smtClean="0">
                <a:latin typeface="Calibri" pitchFamily="34" charset="0"/>
                <a:cs typeface="Calibri" pitchFamily="34" charset="0"/>
              </a:rPr>
              <a:t>protect</a:t>
            </a:r>
            <a:r>
              <a:rPr lang="en-US" sz="2800" dirty="0" smtClean="0">
                <a:latin typeface="Calibri" pitchFamily="34" charset="0"/>
                <a:cs typeface="Calibri" pitchFamily="34" charset="0"/>
              </a:rPr>
              <a:t> of its customers’ </a:t>
            </a:r>
            <a:r>
              <a:rPr lang="en-US" sz="2800" b="1" u="sng" dirty="0" smtClean="0">
                <a:latin typeface="Calibri" pitchFamily="34" charset="0"/>
                <a:cs typeface="Calibri" pitchFamily="34" charset="0"/>
              </a:rPr>
              <a:t>confidential</a:t>
            </a:r>
            <a:r>
              <a:rPr lang="en-US" sz="2800" dirty="0" smtClean="0">
                <a:latin typeface="Calibri" pitchFamily="34" charset="0"/>
                <a:cs typeface="Calibri" pitchFamily="34" charset="0"/>
              </a:rPr>
              <a:t> </a:t>
            </a:r>
            <a:r>
              <a:rPr lang="en-US" sz="2800" b="1" u="sng" dirty="0" smtClean="0">
                <a:latin typeface="Calibri" pitchFamily="34" charset="0"/>
                <a:cs typeface="Calibri" pitchFamily="34" charset="0"/>
              </a:rPr>
              <a:t>information</a:t>
            </a:r>
            <a:r>
              <a:rPr lang="en-US" sz="2800" dirty="0" smtClean="0">
                <a:latin typeface="Calibri" pitchFamily="34" charset="0"/>
                <a:cs typeface="Calibri" pitchFamily="34" charset="0"/>
              </a:rPr>
              <a:t> and proprietary rights, including procedures for protecting the electronic storage and transmission of results. </a:t>
            </a:r>
            <a:endParaRPr lang="ar-KW" sz="2800" b="1" dirty="0">
              <a:latin typeface="Calibri" pitchFamily="34" charset="0"/>
              <a:cs typeface="Times New Roman" pitchFamily="18" charset="0"/>
            </a:endParaRPr>
          </a:p>
        </p:txBody>
      </p:sp>
      <p:sp>
        <p:nvSpPr>
          <p:cNvPr id="5" name="Rectangle 4"/>
          <p:cNvSpPr/>
          <p:nvPr/>
        </p:nvSpPr>
        <p:spPr>
          <a:xfrm>
            <a:off x="381000" y="3970572"/>
            <a:ext cx="8382000" cy="1692899"/>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4. To ensure </a:t>
            </a:r>
            <a:r>
              <a:rPr lang="en-US" sz="2800" b="1" u="sng" dirty="0" smtClean="0">
                <a:latin typeface="Calibri" pitchFamily="34" charset="0"/>
                <a:cs typeface="Calibri" pitchFamily="34" charset="0"/>
              </a:rPr>
              <a:t>appointment</a:t>
            </a:r>
            <a:r>
              <a:rPr lang="en-US" sz="2800" dirty="0" smtClean="0">
                <a:latin typeface="Calibri" pitchFamily="34" charset="0"/>
                <a:cs typeface="Calibri" pitchFamily="34" charset="0"/>
              </a:rPr>
              <a:t> of a </a:t>
            </a:r>
            <a:r>
              <a:rPr lang="en-US" sz="2800" b="1" u="sng" dirty="0" smtClean="0">
                <a:latin typeface="Calibri" pitchFamily="34" charset="0"/>
                <a:cs typeface="Calibri" pitchFamily="34" charset="0"/>
              </a:rPr>
              <a:t>managerial</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a:t>
            </a:r>
            <a:r>
              <a:rPr lang="en-US" sz="2800" b="1" u="sng" dirty="0" smtClean="0">
                <a:latin typeface="Calibri" pitchFamily="34" charset="0"/>
                <a:cs typeface="Calibri" pitchFamily="34" charset="0"/>
              </a:rPr>
              <a:t>technical</a:t>
            </a:r>
            <a:r>
              <a:rPr lang="en-US" sz="2800" dirty="0" smtClean="0">
                <a:latin typeface="Calibri" pitchFamily="34" charset="0"/>
                <a:cs typeface="Calibri" pitchFamily="34" charset="0"/>
              </a:rPr>
              <a:t> </a:t>
            </a:r>
            <a:r>
              <a:rPr lang="en-US" sz="2800" b="1" u="sng" dirty="0" smtClean="0">
                <a:latin typeface="Calibri" pitchFamily="34" charset="0"/>
                <a:cs typeface="Calibri" pitchFamily="34" charset="0"/>
              </a:rPr>
              <a:t>personnel</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p:nvPr/>
        </p:nvSpPr>
        <p:spPr>
          <a:xfrm>
            <a:off x="457200" y="228600"/>
            <a:ext cx="8305800" cy="671851"/>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Duties for the laboratory managerial personnel</a:t>
            </a:r>
            <a:endParaRPr lang="en-US" sz="2800" dirty="0">
              <a:solidFill>
                <a:schemeClr val="bg1"/>
              </a:solidFill>
              <a:latin typeface="Calibri" pitchFamily="34" charset="0"/>
              <a:cs typeface="Calibri" pitchFamily="34" charset="0"/>
            </a:endParaRPr>
          </a:p>
        </p:txBody>
      </p:sp>
      <p:sp>
        <p:nvSpPr>
          <p:cNvPr id="4" name="Rectangle 11"/>
          <p:cNvSpPr/>
          <p:nvPr/>
        </p:nvSpPr>
        <p:spPr>
          <a:xfrm>
            <a:off x="457200" y="3876801"/>
            <a:ext cx="8305800" cy="2677656"/>
          </a:xfrm>
          <a:prstGeom prst="rect">
            <a:avLst/>
          </a:prstGeom>
          <a:solidFill>
            <a:schemeClr val="bg1">
              <a:lumMod val="95000"/>
            </a:schemeClr>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2. And to </a:t>
            </a:r>
            <a:r>
              <a:rPr lang="en-US" sz="2800" b="1" u="sng" dirty="0" smtClean="0">
                <a:latin typeface="Calibri" pitchFamily="34" charset="0"/>
                <a:cs typeface="Calibri" pitchFamily="34" charset="0"/>
              </a:rPr>
              <a:t>identify</a:t>
            </a:r>
            <a:r>
              <a:rPr lang="en-US" sz="2800" b="1" dirty="0" smtClean="0">
                <a:solidFill>
                  <a:srgbClr val="FF0000"/>
                </a:solidFill>
                <a:latin typeface="Calibri" pitchFamily="34" charset="0"/>
                <a:cs typeface="Calibri" pitchFamily="34" charset="0"/>
              </a:rPr>
              <a:t>*</a:t>
            </a:r>
            <a:r>
              <a:rPr lang="en-US" sz="2800" dirty="0" smtClean="0">
                <a:latin typeface="Calibri" pitchFamily="34" charset="0"/>
                <a:cs typeface="Calibri" pitchFamily="34" charset="0"/>
              </a:rPr>
              <a:t> the occurrence of </a:t>
            </a:r>
            <a:r>
              <a:rPr lang="en-US" sz="2800" b="1" u="sng" dirty="0" smtClean="0">
                <a:latin typeface="Calibri" pitchFamily="34" charset="0"/>
                <a:cs typeface="Calibri" pitchFamily="34" charset="0"/>
              </a:rPr>
              <a:t>departures</a:t>
            </a:r>
            <a:r>
              <a:rPr lang="en-US" sz="2800" dirty="0" smtClean="0">
                <a:latin typeface="Calibri" pitchFamily="34" charset="0"/>
                <a:cs typeface="Calibri" pitchFamily="34" charset="0"/>
              </a:rPr>
              <a:t> from the management system</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or from the procedures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for performing tests and/ or calibrations, and to </a:t>
            </a:r>
            <a:r>
              <a:rPr lang="en-US" sz="2800" b="1" u="sng" dirty="0" smtClean="0">
                <a:latin typeface="Calibri" pitchFamily="34" charset="0"/>
                <a:cs typeface="Calibri" pitchFamily="34" charset="0"/>
              </a:rPr>
              <a:t>initiate</a:t>
            </a:r>
            <a:r>
              <a:rPr lang="en-US" sz="2800" b="1" dirty="0" smtClean="0">
                <a:solidFill>
                  <a:srgbClr val="FF0000"/>
                </a:solidFill>
                <a:latin typeface="Calibri" pitchFamily="34" charset="0"/>
                <a:cs typeface="Calibri" pitchFamily="34" charset="0"/>
              </a:rPr>
              <a:t>**</a:t>
            </a:r>
            <a:r>
              <a:rPr lang="en-US" sz="2800" dirty="0" smtClean="0">
                <a:latin typeface="Calibri" pitchFamily="34" charset="0"/>
                <a:cs typeface="Calibri" pitchFamily="34" charset="0"/>
              </a:rPr>
              <a:t> actions </a:t>
            </a:r>
            <a:r>
              <a:rPr lang="en-US" sz="2800" u="sng" dirty="0" smtClean="0">
                <a:latin typeface="Calibri" pitchFamily="34" charset="0"/>
                <a:cs typeface="Calibri" pitchFamily="34" charset="0"/>
              </a:rPr>
              <a:t>to prevent</a:t>
            </a:r>
            <a:r>
              <a:rPr lang="en-US" sz="2800" b="1" baseline="30000" dirty="0" smtClean="0">
                <a:solidFill>
                  <a:srgbClr val="FF0000"/>
                </a:solidFill>
                <a:latin typeface="Calibri" pitchFamily="34" charset="0"/>
                <a:cs typeface="Calibri" pitchFamily="34" charset="0"/>
              </a:rPr>
              <a:t>1 </a:t>
            </a:r>
            <a:r>
              <a:rPr lang="en-US" sz="2800" dirty="0" smtClean="0">
                <a:latin typeface="Calibri" pitchFamily="34" charset="0"/>
                <a:cs typeface="Calibri" pitchFamily="34" charset="0"/>
              </a:rPr>
              <a:t>or </a:t>
            </a:r>
            <a:r>
              <a:rPr lang="en-US" sz="2800" u="sng" dirty="0" smtClean="0">
                <a:latin typeface="Calibri" pitchFamily="34" charset="0"/>
                <a:cs typeface="Calibri" pitchFamily="34" charset="0"/>
              </a:rPr>
              <a:t>minimize</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such </a:t>
            </a:r>
            <a:r>
              <a:rPr lang="en-US" sz="2800" u="sng" dirty="0" smtClean="0">
                <a:latin typeface="Calibri" pitchFamily="34" charset="0"/>
                <a:cs typeface="Calibri" pitchFamily="34" charset="0"/>
              </a:rPr>
              <a:t>departures</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6" name="Rectangle 5"/>
          <p:cNvSpPr/>
          <p:nvPr/>
        </p:nvSpPr>
        <p:spPr>
          <a:xfrm>
            <a:off x="381000" y="1066800"/>
            <a:ext cx="8401050" cy="2677656"/>
          </a:xfrm>
          <a:prstGeom prst="rect">
            <a:avLst/>
          </a:prstGeom>
          <a:noFill/>
          <a:ln>
            <a:noFill/>
            <a:prstDash val="solid"/>
          </a:ln>
        </p:spPr>
        <p:txBody>
          <a:bodyPr>
            <a:spAutoFit/>
          </a:bodyPr>
          <a:lstStyle/>
          <a:p>
            <a:pPr algn="just">
              <a:lnSpc>
                <a:spcPct val="150000"/>
              </a:lnSpc>
              <a:spcBef>
                <a:spcPts val="600"/>
              </a:spcBef>
            </a:pPr>
            <a:r>
              <a:rPr lang="en-US" sz="2800" dirty="0" smtClean="0">
                <a:latin typeface="Calibri" pitchFamily="34" charset="0"/>
                <a:cs typeface="Calibri" pitchFamily="34" charset="0"/>
              </a:rPr>
              <a:t>1. Irrespective of his responsibilities, </a:t>
            </a:r>
            <a:r>
              <a:rPr lang="en-US" sz="2800" b="1" u="sng" dirty="0" smtClean="0">
                <a:latin typeface="Calibri" pitchFamily="34" charset="0"/>
                <a:cs typeface="Calibri" pitchFamily="34" charset="0"/>
              </a:rPr>
              <a:t>he</a:t>
            </a:r>
            <a:r>
              <a:rPr lang="en-US" sz="2800" dirty="0" smtClean="0">
                <a:latin typeface="Calibri" pitchFamily="34" charset="0"/>
                <a:cs typeface="Calibri" pitchFamily="34" charset="0"/>
              </a:rPr>
              <a:t> must </a:t>
            </a:r>
            <a:r>
              <a:rPr lang="en-US" sz="2800" b="1" u="sng" dirty="0" smtClean="0">
                <a:latin typeface="Calibri" pitchFamily="34" charset="0"/>
                <a:cs typeface="Calibri" pitchFamily="34" charset="0"/>
              </a:rPr>
              <a:t>have</a:t>
            </a:r>
            <a:r>
              <a:rPr lang="en-US" sz="2800" dirty="0" smtClean="0">
                <a:latin typeface="Calibri" pitchFamily="34" charset="0"/>
                <a:cs typeface="Calibri" pitchFamily="34" charset="0"/>
              </a:rPr>
              <a:t> the </a:t>
            </a:r>
            <a:r>
              <a:rPr lang="en-US" sz="2800" b="1" u="sng" dirty="0" smtClean="0">
                <a:latin typeface="Calibri" pitchFamily="34" charset="0"/>
                <a:cs typeface="Calibri" pitchFamily="34" charset="0"/>
              </a:rPr>
              <a:t>authority</a:t>
            </a:r>
            <a:r>
              <a:rPr lang="en-US" sz="2800" b="1" baseline="30000" dirty="0">
                <a:solidFill>
                  <a:srgbClr val="FF0000"/>
                </a:solidFill>
                <a:latin typeface="Calibri" pitchFamily="34" charset="0"/>
                <a:cs typeface="Calibri" pitchFamily="34" charset="0"/>
              </a:rPr>
              <a:t>1</a:t>
            </a:r>
            <a:r>
              <a:rPr lang="en-US" sz="2800" b="1" u="sng" dirty="0" smtClean="0">
                <a:latin typeface="Calibri" pitchFamily="34" charset="0"/>
                <a:cs typeface="Calibri" pitchFamily="34" charset="0"/>
              </a:rPr>
              <a:t> and resources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needed to carry out his duties, including the implementation</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maintenance</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of a </a:t>
            </a:r>
            <a:r>
              <a:rPr lang="en-US" sz="2800" u="sng" dirty="0" smtClean="0">
                <a:solidFill>
                  <a:srgbClr val="FF0000"/>
                </a:solidFill>
                <a:latin typeface="Calibri" pitchFamily="34" charset="0"/>
                <a:cs typeface="Calibri" pitchFamily="34" charset="0"/>
              </a:rPr>
              <a:t>management system</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401050" cy="3539430"/>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3. </a:t>
            </a:r>
            <a:r>
              <a:rPr lang="en-US" sz="2800" b="1" u="sng" dirty="0" smtClean="0">
                <a:latin typeface="Calibri" pitchFamily="34" charset="0"/>
                <a:cs typeface="Calibri" pitchFamily="34" charset="0"/>
              </a:rPr>
              <a:t>Define</a:t>
            </a:r>
            <a:r>
              <a:rPr lang="en-US" sz="2800" dirty="0" smtClean="0">
                <a:latin typeface="Calibri" pitchFamily="34" charset="0"/>
                <a:cs typeface="Calibri" pitchFamily="34" charset="0"/>
              </a:rPr>
              <a:t> the organization and management </a:t>
            </a:r>
            <a:r>
              <a:rPr lang="en-US" sz="2800" b="1" u="sng" dirty="0" smtClean="0">
                <a:latin typeface="Calibri" pitchFamily="34" charset="0"/>
                <a:cs typeface="Calibri" pitchFamily="34" charset="0"/>
              </a:rPr>
              <a:t>structure</a:t>
            </a:r>
            <a:r>
              <a:rPr lang="en-US" sz="2800" dirty="0" smtClean="0">
                <a:latin typeface="Calibri" pitchFamily="34" charset="0"/>
                <a:cs typeface="Calibri" pitchFamily="34" charset="0"/>
              </a:rPr>
              <a:t> of the laboratory, its place in any parent organization, and the </a:t>
            </a:r>
            <a:r>
              <a:rPr lang="en-US" sz="2800" b="1" u="sng" dirty="0" smtClean="0">
                <a:latin typeface="Calibri" pitchFamily="34" charset="0"/>
                <a:cs typeface="Calibri" pitchFamily="34" charset="0"/>
              </a:rPr>
              <a:t>relationships</a:t>
            </a:r>
            <a:r>
              <a:rPr lang="en-US" sz="2800" dirty="0" smtClean="0">
                <a:latin typeface="Calibri" pitchFamily="34" charset="0"/>
                <a:cs typeface="Calibri" pitchFamily="34" charset="0"/>
              </a:rPr>
              <a:t> between </a:t>
            </a:r>
            <a:r>
              <a:rPr lang="en-US" sz="2800" dirty="0" smtClean="0">
                <a:solidFill>
                  <a:srgbClr val="0070C0"/>
                </a:solidFill>
                <a:latin typeface="Calibri" pitchFamily="34" charset="0"/>
                <a:cs typeface="Calibri" pitchFamily="34" charset="0"/>
              </a:rPr>
              <a:t>quality management</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t>
            </a:r>
            <a:r>
              <a:rPr lang="en-US" sz="2800" dirty="0" smtClean="0">
                <a:solidFill>
                  <a:srgbClr val="0070C0"/>
                </a:solidFill>
                <a:latin typeface="Calibri" pitchFamily="34" charset="0"/>
                <a:cs typeface="Calibri" pitchFamily="34" charset="0"/>
              </a:rPr>
              <a:t>technical operations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a:t>
            </a:r>
            <a:r>
              <a:rPr lang="en-US" sz="2800" dirty="0" smtClean="0">
                <a:solidFill>
                  <a:srgbClr val="0070C0"/>
                </a:solidFill>
                <a:latin typeface="Calibri" pitchFamily="34" charset="0"/>
                <a:cs typeface="Calibri" pitchFamily="34" charset="0"/>
              </a:rPr>
              <a:t>support services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a:t>
            </a:r>
            <a:endParaRPr lang="ar-KW" sz="2800" b="1"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916392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401050" cy="3539430"/>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4. </a:t>
            </a:r>
            <a:r>
              <a:rPr lang="en-US" sz="2800" b="1" u="sng" dirty="0" smtClean="0">
                <a:latin typeface="Calibri" pitchFamily="34" charset="0"/>
                <a:cs typeface="Calibri" pitchFamily="34" charset="0"/>
              </a:rPr>
              <a:t>Specify</a:t>
            </a:r>
            <a:r>
              <a:rPr lang="en-US" sz="2800" dirty="0" smtClean="0">
                <a:latin typeface="Calibri" pitchFamily="34" charset="0"/>
                <a:cs typeface="Calibri" pitchFamily="34" charset="0"/>
              </a:rPr>
              <a:t> the </a:t>
            </a:r>
            <a:r>
              <a:rPr lang="en-US" sz="2800" b="1" u="sng" dirty="0" smtClean="0">
                <a:latin typeface="Calibri" pitchFamily="34" charset="0"/>
                <a:cs typeface="Calibri" pitchFamily="34" charset="0"/>
              </a:rPr>
              <a:t>responsibility</a:t>
            </a:r>
            <a:r>
              <a:rPr lang="en-US" sz="2800" dirty="0" smtClean="0">
                <a:latin typeface="Calibri" pitchFamily="34" charset="0"/>
                <a:cs typeface="Calibri" pitchFamily="34" charset="0"/>
              </a:rPr>
              <a:t>, </a:t>
            </a:r>
            <a:r>
              <a:rPr lang="en-US" sz="2800" b="1" u="sng" dirty="0" smtClean="0">
                <a:latin typeface="Calibri" pitchFamily="34" charset="0"/>
                <a:cs typeface="Calibri" pitchFamily="34" charset="0"/>
              </a:rPr>
              <a:t>authority</a:t>
            </a:r>
            <a:r>
              <a:rPr lang="en-US" sz="2800" dirty="0" smtClean="0">
                <a:latin typeface="Calibri" pitchFamily="34" charset="0"/>
                <a:cs typeface="Calibri" pitchFamily="34" charset="0"/>
              </a:rPr>
              <a:t> and </a:t>
            </a:r>
            <a:r>
              <a:rPr lang="en-US" sz="2800" b="1" u="sng" dirty="0" smtClean="0">
                <a:latin typeface="Calibri" pitchFamily="34" charset="0"/>
                <a:cs typeface="Calibri" pitchFamily="34" charset="0"/>
              </a:rPr>
              <a:t>interrelationships</a:t>
            </a:r>
            <a:r>
              <a:rPr lang="en-US" sz="2800" dirty="0" smtClean="0">
                <a:latin typeface="Calibri" pitchFamily="34" charset="0"/>
                <a:cs typeface="Calibri" pitchFamily="34" charset="0"/>
              </a:rPr>
              <a:t> of all </a:t>
            </a:r>
            <a:r>
              <a:rPr lang="en-US" sz="2800" b="1" u="sng" dirty="0" smtClean="0">
                <a:latin typeface="Calibri" pitchFamily="34" charset="0"/>
                <a:cs typeface="Calibri" pitchFamily="34" charset="0"/>
              </a:rPr>
              <a:t>personnel</a:t>
            </a:r>
            <a:r>
              <a:rPr lang="en-US" sz="2800" dirty="0" smtClean="0">
                <a:latin typeface="Calibri" pitchFamily="34" charset="0"/>
                <a:cs typeface="Calibri" pitchFamily="34" charset="0"/>
              </a:rPr>
              <a:t> who manage</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perform</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or verify work</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affecting the </a:t>
            </a:r>
            <a:r>
              <a:rPr lang="en-US" sz="2800" u="sng" dirty="0" smtClean="0">
                <a:latin typeface="Calibri" pitchFamily="34" charset="0"/>
                <a:cs typeface="Calibri" pitchFamily="34" charset="0"/>
              </a:rPr>
              <a:t>quality</a:t>
            </a:r>
            <a:r>
              <a:rPr lang="en-US" sz="2800" dirty="0" smtClean="0">
                <a:latin typeface="Calibri" pitchFamily="34" charset="0"/>
                <a:cs typeface="Calibri" pitchFamily="34" charset="0"/>
              </a:rPr>
              <a:t> of the tests and/or </a:t>
            </a:r>
            <a:r>
              <a:rPr lang="en-US" sz="2800" u="sng" dirty="0" smtClean="0">
                <a:latin typeface="Calibri" pitchFamily="34" charset="0"/>
                <a:cs typeface="Calibri" pitchFamily="34" charset="0"/>
              </a:rPr>
              <a:t>calibrations</a:t>
            </a:r>
            <a:r>
              <a:rPr lang="en-US" sz="2800" dirty="0" smtClean="0">
                <a:latin typeface="Calibri" pitchFamily="34" charset="0"/>
                <a:cs typeface="Calibri" pitchFamily="34" charset="0"/>
              </a:rPr>
              <a:t>.</a:t>
            </a:r>
            <a:endParaRPr lang="ar-KW" sz="2800" b="1" dirty="0">
              <a:solidFill>
                <a:srgbClr val="0000FF"/>
              </a:solidFill>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401050" cy="4401205"/>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5. </a:t>
            </a:r>
            <a:r>
              <a:rPr lang="en-US" sz="2800" b="1" u="sng" dirty="0" smtClean="0">
                <a:latin typeface="Calibri" pitchFamily="34" charset="0"/>
                <a:cs typeface="Calibri" pitchFamily="34" charset="0"/>
              </a:rPr>
              <a:t>Provide adequate</a:t>
            </a:r>
            <a:r>
              <a:rPr lang="en-US" sz="2800" dirty="0" smtClean="0">
                <a:latin typeface="Calibri" pitchFamily="34" charset="0"/>
                <a:cs typeface="Calibri" pitchFamily="34" charset="0"/>
              </a:rPr>
              <a:t> </a:t>
            </a:r>
            <a:r>
              <a:rPr lang="en-US" sz="2800" b="1" u="sng" dirty="0" smtClean="0">
                <a:latin typeface="Calibri" pitchFamily="34" charset="0"/>
                <a:cs typeface="Calibri" pitchFamily="34" charset="0"/>
              </a:rPr>
              <a:t>supervision</a:t>
            </a:r>
            <a:r>
              <a:rPr lang="en-US" sz="2800" dirty="0" smtClean="0">
                <a:latin typeface="Calibri" pitchFamily="34" charset="0"/>
                <a:cs typeface="Calibri" pitchFamily="34" charset="0"/>
              </a:rPr>
              <a:t> of testing and calibration staff, including </a:t>
            </a:r>
            <a:r>
              <a:rPr lang="en-US" sz="2800" u="sng" dirty="0" smtClean="0">
                <a:latin typeface="Calibri" pitchFamily="34" charset="0"/>
                <a:cs typeface="Calibri" pitchFamily="34" charset="0"/>
              </a:rPr>
              <a:t>trainees</a:t>
            </a:r>
            <a:r>
              <a:rPr lang="en-US" sz="2800" dirty="0" smtClean="0">
                <a:latin typeface="Calibri" pitchFamily="34" charset="0"/>
                <a:cs typeface="Calibri" pitchFamily="34" charset="0"/>
              </a:rPr>
              <a:t>, </a:t>
            </a:r>
            <a:r>
              <a:rPr lang="en-US" sz="2800" u="sng" dirty="0" smtClean="0">
                <a:latin typeface="Calibri" pitchFamily="34" charset="0"/>
                <a:cs typeface="Calibri" pitchFamily="34" charset="0"/>
              </a:rPr>
              <a:t>by persons familiar</a:t>
            </a:r>
            <a:r>
              <a:rPr lang="en-US" sz="2800" dirty="0" smtClean="0">
                <a:latin typeface="Calibri" pitchFamily="34" charset="0"/>
                <a:cs typeface="Calibri" pitchFamily="34" charset="0"/>
              </a:rPr>
              <a:t> with methods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procedures, purpose</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of each test and/or calibration</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and with the assessment</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of the test or calibration</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results.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427369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422"/>
            <a:ext cx="7772400" cy="3204000"/>
          </a:xfrm>
        </p:spPr>
        <p:txBody>
          <a:bodyPr>
            <a:normAutofit fontScale="90000"/>
          </a:bodyPr>
          <a:lstStyle/>
          <a:p>
            <a:r>
              <a:rPr lang="en-IN" sz="1800" dirty="0" smtClean="0"/>
              <a:t>" </a:t>
            </a:r>
            <a:r>
              <a:rPr lang="en-IN" sz="1800" i="1" dirty="0" smtClean="0"/>
              <a:t>In The Name of Allah</a:t>
            </a:r>
            <a:r>
              <a:rPr lang="en-IN" sz="1800" dirty="0" smtClean="0"/>
              <a:t>, The Most Beneficent, The Most Merciful"</a:t>
            </a:r>
            <a:r>
              <a:rPr lang="en-IN" dirty="0" smtClean="0"/>
              <a:t> </a:t>
            </a:r>
            <a:br>
              <a:rPr lang="en-IN" dirty="0" smtClean="0"/>
            </a:br>
            <a:r>
              <a:rPr lang="en-US" dirty="0" smtClean="0">
                <a:solidFill>
                  <a:schemeClr val="tx1">
                    <a:lumMod val="65000"/>
                    <a:lumOff val="35000"/>
                  </a:schemeClr>
                </a:solidFill>
                <a:latin typeface="Century Gothic" pitchFamily="34" charset="0"/>
              </a:rPr>
              <a:t/>
            </a:r>
            <a:br>
              <a:rPr lang="en-US" dirty="0" smtClean="0">
                <a:solidFill>
                  <a:schemeClr val="tx1">
                    <a:lumMod val="65000"/>
                    <a:lumOff val="35000"/>
                  </a:schemeClr>
                </a:solidFill>
                <a:latin typeface="Century Gothic" pitchFamily="34" charset="0"/>
              </a:rPr>
            </a:br>
            <a:r>
              <a:rPr lang="en-US" dirty="0" smtClean="0">
                <a:latin typeface="Century Gothic" pitchFamily="34" charset="0"/>
                <a:cs typeface="Calibri" pitchFamily="34" charset="0"/>
              </a:rPr>
              <a:t>Guidelines for Halal Laboratories</a:t>
            </a:r>
            <a:br>
              <a:rPr lang="en-US" dirty="0" smtClean="0">
                <a:latin typeface="Century Gothic" pitchFamily="34" charset="0"/>
                <a:cs typeface="Calibri" pitchFamily="34" charset="0"/>
              </a:rPr>
            </a:br>
            <a:r>
              <a:rPr lang="en-US" dirty="0" smtClean="0">
                <a:latin typeface="Century Gothic" pitchFamily="34" charset="0"/>
                <a:cs typeface="Calibri" pitchFamily="34" charset="0"/>
              </a:rPr>
              <a:t/>
            </a:r>
            <a:br>
              <a:rPr lang="en-US" dirty="0" smtClean="0">
                <a:latin typeface="Century Gothic" pitchFamily="34" charset="0"/>
                <a:cs typeface="Calibri" pitchFamily="34" charset="0"/>
              </a:rPr>
            </a:br>
            <a:r>
              <a:rPr lang="en-US" sz="2200" dirty="0" smtClean="0">
                <a:latin typeface="Century Gothic" pitchFamily="34" charset="0"/>
                <a:cs typeface="Calibri" pitchFamily="34" charset="0"/>
              </a:rPr>
              <a:t>By: Dr. Hani M. Al-Mazeedi</a:t>
            </a:r>
            <a:endParaRPr lang="en-IN" dirty="0">
              <a:latin typeface="Century Gothic" pitchFamily="34"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05800" cy="353943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6. Have a </a:t>
            </a:r>
            <a:r>
              <a:rPr lang="en-US" sz="2800" b="1" u="sng" dirty="0" smtClean="0">
                <a:latin typeface="Calibri" pitchFamily="34" charset="0"/>
                <a:cs typeface="Calibri" pitchFamily="34" charset="0"/>
              </a:rPr>
              <a:t>technical manager</a:t>
            </a:r>
            <a:r>
              <a:rPr lang="en-US" sz="2800" b="1" u="sng" dirty="0" smtClean="0">
                <a:solidFill>
                  <a:srgbClr val="FF0000"/>
                </a:solidFill>
                <a:latin typeface="Calibri" pitchFamily="34" charset="0"/>
                <a:cs typeface="Calibri" pitchFamily="34" charset="0"/>
              </a:rPr>
              <a:t>*</a:t>
            </a:r>
            <a:r>
              <a:rPr lang="en-US" sz="2800" dirty="0" smtClean="0">
                <a:latin typeface="Calibri" pitchFamily="34" charset="0"/>
                <a:cs typeface="Calibri" pitchFamily="34" charset="0"/>
              </a:rPr>
              <a:t> which has overall responsibility for the technical operations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the provision of the resources needed</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t>
            </a:r>
            <a:r>
              <a:rPr lang="en-US" sz="2800" u="sng" dirty="0" smtClean="0">
                <a:latin typeface="Calibri" pitchFamily="34" charset="0"/>
                <a:cs typeface="Calibri" pitchFamily="34" charset="0"/>
              </a:rPr>
              <a:t>to ensure </a:t>
            </a:r>
            <a:r>
              <a:rPr lang="en-US" sz="2800" dirty="0" smtClean="0">
                <a:latin typeface="Calibri" pitchFamily="34" charset="0"/>
                <a:cs typeface="Calibri" pitchFamily="34" charset="0"/>
              </a:rPr>
              <a:t>the required </a:t>
            </a:r>
            <a:r>
              <a:rPr lang="en-US" sz="2800" u="sng" dirty="0" smtClean="0">
                <a:latin typeface="Calibri" pitchFamily="34" charset="0"/>
                <a:cs typeface="Calibri" pitchFamily="34" charset="0"/>
              </a:rPr>
              <a:t>quality</a:t>
            </a:r>
            <a:r>
              <a:rPr lang="en-US" sz="2800" dirty="0" smtClean="0">
                <a:latin typeface="Calibri" pitchFamily="34" charset="0"/>
                <a:cs typeface="Calibri" pitchFamily="34" charset="0"/>
              </a:rPr>
              <a:t> of </a:t>
            </a:r>
            <a:r>
              <a:rPr lang="en-US" sz="2800" u="sng" dirty="0" smtClean="0">
                <a:latin typeface="Calibri" pitchFamily="34" charset="0"/>
                <a:cs typeface="Calibri" pitchFamily="34" charset="0"/>
              </a:rPr>
              <a:t>laboratory</a:t>
            </a:r>
            <a:r>
              <a:rPr lang="en-US" sz="2800" dirty="0" smtClean="0">
                <a:latin typeface="Calibri" pitchFamily="34" charset="0"/>
                <a:cs typeface="Calibri" pitchFamily="34" charset="0"/>
              </a:rPr>
              <a:t> </a:t>
            </a:r>
            <a:r>
              <a:rPr lang="en-US" sz="2800" u="sng" dirty="0" smtClean="0">
                <a:latin typeface="Calibri" pitchFamily="34" charset="0"/>
                <a:cs typeface="Calibri" pitchFamily="34" charset="0"/>
              </a:rPr>
              <a:t>operations</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28600"/>
            <a:ext cx="8305800" cy="5262979"/>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7. Appoint a member of staff as </a:t>
            </a:r>
            <a:r>
              <a:rPr lang="en-US" sz="2800" b="1" u="sng" dirty="0" smtClean="0">
                <a:latin typeface="Calibri" pitchFamily="34" charset="0"/>
                <a:cs typeface="Calibri" pitchFamily="34" charset="0"/>
              </a:rPr>
              <a:t>quality manager</a:t>
            </a:r>
            <a:r>
              <a:rPr lang="en-US" sz="2800" b="1" dirty="0" smtClean="0">
                <a:solidFill>
                  <a:srgbClr val="FF0000"/>
                </a:solidFill>
                <a:latin typeface="Calibri" pitchFamily="34" charset="0"/>
                <a:cs typeface="Calibri" pitchFamily="34" charset="0"/>
              </a:rPr>
              <a:t>**</a:t>
            </a:r>
            <a:r>
              <a:rPr lang="en-US" sz="2800" b="1" u="sng" dirty="0" smtClean="0">
                <a:latin typeface="Calibri" pitchFamily="34" charset="0"/>
                <a:cs typeface="Calibri" pitchFamily="34" charset="0"/>
              </a:rPr>
              <a:t> </a:t>
            </a:r>
            <a:r>
              <a:rPr lang="en-US" sz="2800" dirty="0" smtClean="0">
                <a:latin typeface="Calibri" pitchFamily="34" charset="0"/>
                <a:cs typeface="Calibri" pitchFamily="34" charset="0"/>
              </a:rPr>
              <a:t>(however named) who, irrespective of other duties and responsibilities, shall have defined responsibility and authority for </a:t>
            </a:r>
            <a:r>
              <a:rPr lang="en-US" sz="2800" b="1" u="sng" dirty="0" smtClean="0">
                <a:latin typeface="Calibri" pitchFamily="34" charset="0"/>
                <a:cs typeface="Calibri" pitchFamily="34" charset="0"/>
              </a:rPr>
              <a:t>ensuring</a:t>
            </a:r>
            <a:r>
              <a:rPr lang="en-US" sz="2800" dirty="0" smtClean="0">
                <a:latin typeface="Calibri" pitchFamily="34" charset="0"/>
                <a:cs typeface="Calibri" pitchFamily="34" charset="0"/>
              </a:rPr>
              <a:t> that the </a:t>
            </a:r>
            <a:r>
              <a:rPr lang="en-US" sz="2800" b="1" u="sng" dirty="0" smtClean="0">
                <a:latin typeface="Calibri" pitchFamily="34" charset="0"/>
                <a:cs typeface="Calibri" pitchFamily="34" charset="0"/>
              </a:rPr>
              <a:t>management system </a:t>
            </a:r>
            <a:r>
              <a:rPr lang="en-US" sz="2800" u="sng" dirty="0" smtClean="0">
                <a:latin typeface="Calibri" pitchFamily="34" charset="0"/>
                <a:cs typeface="Calibri" pitchFamily="34" charset="0"/>
              </a:rPr>
              <a:t>related to quality</a:t>
            </a:r>
            <a:r>
              <a:rPr lang="en-US" sz="2800" dirty="0" smtClean="0">
                <a:latin typeface="Calibri" pitchFamily="34" charset="0"/>
                <a:cs typeface="Calibri" pitchFamily="34" charset="0"/>
              </a:rPr>
              <a:t> is implemented and </a:t>
            </a:r>
            <a:r>
              <a:rPr lang="en-US" sz="2800" u="sng" dirty="0" smtClean="0">
                <a:latin typeface="Calibri" pitchFamily="34" charset="0"/>
                <a:cs typeface="Calibri" pitchFamily="34" charset="0"/>
              </a:rPr>
              <a:t>followed at all times</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6862"/>
            <a:ext cx="8305800" cy="2554674"/>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8. The </a:t>
            </a:r>
            <a:r>
              <a:rPr lang="en-US" sz="2800" b="1" u="sng" dirty="0" smtClean="0">
                <a:latin typeface="Calibri" pitchFamily="34" charset="0"/>
                <a:cs typeface="Calibri" pitchFamily="34" charset="0"/>
              </a:rPr>
              <a:t>quality manager</a:t>
            </a:r>
            <a:r>
              <a:rPr lang="en-US" sz="2800" dirty="0" smtClean="0">
                <a:latin typeface="Calibri" pitchFamily="34" charset="0"/>
                <a:cs typeface="Calibri" pitchFamily="34" charset="0"/>
              </a:rPr>
              <a:t> shall have </a:t>
            </a:r>
            <a:r>
              <a:rPr lang="en-US" sz="2800" b="1" u="sng" dirty="0" smtClean="0">
                <a:latin typeface="Calibri" pitchFamily="34" charset="0"/>
                <a:cs typeface="Calibri" pitchFamily="34" charset="0"/>
              </a:rPr>
              <a:t>direct access</a:t>
            </a:r>
            <a:r>
              <a:rPr lang="en-US" sz="2800" dirty="0" smtClean="0">
                <a:latin typeface="Calibri" pitchFamily="34" charset="0"/>
                <a:cs typeface="Calibri" pitchFamily="34" charset="0"/>
              </a:rPr>
              <a:t> to the </a:t>
            </a:r>
            <a:r>
              <a:rPr lang="en-US" sz="2800" u="sng" dirty="0" smtClean="0">
                <a:latin typeface="Calibri" pitchFamily="34" charset="0"/>
                <a:cs typeface="Calibri" pitchFamily="34" charset="0"/>
              </a:rPr>
              <a:t>highest level of management</a:t>
            </a:r>
            <a:r>
              <a:rPr lang="en-US" sz="2800" dirty="0" smtClean="0">
                <a:latin typeface="Calibri" pitchFamily="34" charset="0"/>
                <a:cs typeface="Calibri" pitchFamily="34" charset="0"/>
              </a:rPr>
              <a:t> at which decisions are made on laboratory policy or resources.</a:t>
            </a:r>
            <a:endParaRPr lang="ar-KW" sz="2800" dirty="0">
              <a:latin typeface="Calibri" pitchFamily="34" charset="0"/>
              <a:cs typeface="Times New Roman" pitchFamily="18" charset="0"/>
            </a:endParaRPr>
          </a:p>
        </p:txBody>
      </p:sp>
      <p:sp>
        <p:nvSpPr>
          <p:cNvPr id="5" name="Rectangle 4"/>
          <p:cNvSpPr/>
          <p:nvPr/>
        </p:nvSpPr>
        <p:spPr>
          <a:xfrm>
            <a:off x="457200" y="2895600"/>
            <a:ext cx="8279690" cy="83112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9. </a:t>
            </a:r>
            <a:r>
              <a:rPr lang="en-US" sz="2800" b="1" u="sng" dirty="0" smtClean="0">
                <a:latin typeface="Calibri" pitchFamily="34" charset="0"/>
                <a:cs typeface="Calibri" pitchFamily="34" charset="0"/>
              </a:rPr>
              <a:t>Appoint deputies</a:t>
            </a:r>
            <a:r>
              <a:rPr lang="en-US" sz="2800" dirty="0" smtClean="0">
                <a:latin typeface="Calibri" pitchFamily="34" charset="0"/>
                <a:cs typeface="Calibri" pitchFamily="34" charset="0"/>
              </a:rPr>
              <a:t> for </a:t>
            </a:r>
            <a:r>
              <a:rPr lang="en-US" sz="2800" u="sng" dirty="0" smtClean="0">
                <a:latin typeface="Calibri" pitchFamily="34" charset="0"/>
                <a:cs typeface="Calibri" pitchFamily="34" charset="0"/>
              </a:rPr>
              <a:t>key managerial personnel</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81000"/>
            <a:ext cx="8229600" cy="341600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10. </a:t>
            </a:r>
            <a:r>
              <a:rPr lang="en-US" sz="2800" b="1" u="sng" dirty="0" smtClean="0">
                <a:latin typeface="Calibri" pitchFamily="34" charset="0"/>
                <a:cs typeface="Calibri" pitchFamily="34" charset="0"/>
              </a:rPr>
              <a:t>Ensure that its personnel are aware</a:t>
            </a:r>
            <a:r>
              <a:rPr lang="en-US" sz="2800" dirty="0" smtClean="0">
                <a:latin typeface="Calibri" pitchFamily="34" charset="0"/>
                <a:cs typeface="Calibri" pitchFamily="34" charset="0"/>
              </a:rPr>
              <a:t> of the relevance and importance of their activities and how they </a:t>
            </a:r>
            <a:r>
              <a:rPr lang="en-US" sz="2800" u="sng" dirty="0" smtClean="0">
                <a:latin typeface="Calibri" pitchFamily="34" charset="0"/>
                <a:cs typeface="Calibri" pitchFamily="34" charset="0"/>
              </a:rPr>
              <a:t>contribute to the achievement</a:t>
            </a:r>
            <a:r>
              <a:rPr lang="en-US" sz="2800" dirty="0" smtClean="0">
                <a:latin typeface="Calibri" pitchFamily="34" charset="0"/>
                <a:cs typeface="Calibri" pitchFamily="34" charset="0"/>
              </a:rPr>
              <a:t> of the </a:t>
            </a:r>
            <a:r>
              <a:rPr lang="en-US" sz="2800" u="sng" dirty="0" smtClean="0">
                <a:latin typeface="Calibri" pitchFamily="34" charset="0"/>
                <a:cs typeface="Calibri" pitchFamily="34" charset="0"/>
              </a:rPr>
              <a:t>objectives</a:t>
            </a:r>
            <a:r>
              <a:rPr lang="en-US" sz="2800" dirty="0" smtClean="0">
                <a:latin typeface="Calibri" pitchFamily="34" charset="0"/>
                <a:cs typeface="Calibri" pitchFamily="34" charset="0"/>
              </a:rPr>
              <a:t> of the </a:t>
            </a:r>
            <a:r>
              <a:rPr lang="en-US" sz="2800" u="sng" dirty="0" smtClean="0">
                <a:latin typeface="Calibri" pitchFamily="34" charset="0"/>
                <a:cs typeface="Calibri" pitchFamily="34" charset="0"/>
              </a:rPr>
              <a:t>management system</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4401205"/>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a:t>
            </a:r>
            <a:r>
              <a:rPr lang="en-US" sz="2800" b="1" u="sng" dirty="0" smtClean="0">
                <a:latin typeface="Calibri" pitchFamily="34" charset="0"/>
                <a:cs typeface="Calibri" pitchFamily="34" charset="0"/>
              </a:rPr>
              <a:t>top management</a:t>
            </a:r>
            <a:r>
              <a:rPr lang="en-US" sz="2800" dirty="0" smtClean="0">
                <a:latin typeface="Calibri" pitchFamily="34" charset="0"/>
                <a:cs typeface="Calibri" pitchFamily="34" charset="0"/>
              </a:rPr>
              <a:t> of the organization shall ensure that appropriate </a:t>
            </a:r>
            <a:r>
              <a:rPr lang="en-US" sz="2800" i="1" u="sng" dirty="0" smtClean="0">
                <a:latin typeface="Calibri" pitchFamily="34" charset="0"/>
                <a:cs typeface="Calibri" pitchFamily="34" charset="0"/>
              </a:rPr>
              <a:t>communication processes</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are established within the laboratory and that communication takes place regarding the </a:t>
            </a:r>
            <a:r>
              <a:rPr lang="en-US" sz="2800" u="sng" dirty="0" smtClean="0">
                <a:latin typeface="Calibri" pitchFamily="34" charset="0"/>
                <a:cs typeface="Calibri" pitchFamily="34" charset="0"/>
              </a:rPr>
              <a:t>effectiveness of the management system</a:t>
            </a:r>
            <a:r>
              <a:rPr lang="en-US" sz="2800" dirty="0" smtClean="0">
                <a:latin typeface="Calibri" pitchFamily="34" charset="0"/>
                <a:cs typeface="Calibri" pitchFamily="34" charset="0"/>
              </a:rPr>
              <a:t>. </a:t>
            </a:r>
            <a:endParaRPr lang="ar-KW" sz="2800" b="1"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738664"/>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Management Quality System Requirements</a:t>
            </a:r>
            <a:endParaRPr lang="en-US" sz="2800" dirty="0">
              <a:solidFill>
                <a:schemeClr val="bg1"/>
              </a:solidFill>
              <a:latin typeface="Calibri" pitchFamily="34" charset="0"/>
              <a:cs typeface="Calibri" pitchFamily="34" charset="0"/>
            </a:endParaRPr>
          </a:p>
        </p:txBody>
      </p:sp>
      <p:sp>
        <p:nvSpPr>
          <p:cNvPr id="5" name="Rectangle 11"/>
          <p:cNvSpPr/>
          <p:nvPr/>
        </p:nvSpPr>
        <p:spPr>
          <a:xfrm>
            <a:off x="228600" y="1103274"/>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1. Introduction</a:t>
            </a:r>
            <a:endParaRPr lang="ar-KW" sz="2800" dirty="0" smtClean="0">
              <a:solidFill>
                <a:schemeClr val="bg1"/>
              </a:solidFill>
              <a:latin typeface="Calibri" pitchFamily="34" charset="0"/>
              <a:cs typeface="Times New Roman" pitchFamily="18" charset="0"/>
            </a:endParaRPr>
          </a:p>
        </p:txBody>
      </p:sp>
      <p:sp>
        <p:nvSpPr>
          <p:cNvPr id="6" name="Rectangle 11"/>
          <p:cNvSpPr/>
          <p:nvPr/>
        </p:nvSpPr>
        <p:spPr>
          <a:xfrm>
            <a:off x="251520" y="196737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2. Documentation and Control of records  </a:t>
            </a:r>
            <a:endParaRPr lang="ar-KW" sz="2800" dirty="0" smtClean="0">
              <a:solidFill>
                <a:schemeClr val="bg1"/>
              </a:solidFill>
              <a:latin typeface="Calibri" pitchFamily="34" charset="0"/>
              <a:cs typeface="Times New Roman" pitchFamily="18" charset="0"/>
            </a:endParaRPr>
          </a:p>
        </p:txBody>
      </p:sp>
      <p:sp>
        <p:nvSpPr>
          <p:cNvPr id="7" name="Rectangle 11"/>
          <p:cNvSpPr/>
          <p:nvPr/>
        </p:nvSpPr>
        <p:spPr>
          <a:xfrm>
            <a:off x="228600" y="5135722"/>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6. Management reviews </a:t>
            </a:r>
            <a:endParaRPr lang="ar-KW" sz="2800" dirty="0" smtClean="0">
              <a:solidFill>
                <a:schemeClr val="bg1"/>
              </a:solidFill>
              <a:latin typeface="Calibri" pitchFamily="34" charset="0"/>
              <a:cs typeface="Times New Roman" pitchFamily="18" charset="0"/>
            </a:endParaRPr>
          </a:p>
        </p:txBody>
      </p:sp>
      <p:sp>
        <p:nvSpPr>
          <p:cNvPr id="8" name="Rectangle 11"/>
          <p:cNvSpPr/>
          <p:nvPr/>
        </p:nvSpPr>
        <p:spPr>
          <a:xfrm>
            <a:off x="228600" y="4293096"/>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5. Corrective action</a:t>
            </a:r>
            <a:endParaRPr lang="ar-KW" sz="2800" dirty="0" smtClean="0">
              <a:solidFill>
                <a:schemeClr val="bg1"/>
              </a:solidFill>
              <a:latin typeface="Calibri" pitchFamily="34" charset="0"/>
              <a:cs typeface="Times New Roman" pitchFamily="18" charset="0"/>
            </a:endParaRPr>
          </a:p>
        </p:txBody>
      </p:sp>
      <p:sp>
        <p:nvSpPr>
          <p:cNvPr id="9" name="Rectangle 11"/>
          <p:cNvSpPr/>
          <p:nvPr/>
        </p:nvSpPr>
        <p:spPr>
          <a:xfrm>
            <a:off x="228600" y="3623554"/>
            <a:ext cx="8534400" cy="523220"/>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2800" dirty="0" smtClean="0">
                <a:solidFill>
                  <a:schemeClr val="bg1"/>
                </a:solidFill>
                <a:latin typeface="Calibri" pitchFamily="34" charset="0"/>
                <a:cs typeface="Calibri" pitchFamily="34" charset="0"/>
              </a:rPr>
              <a:t>4. Purchasing services and supplies </a:t>
            </a:r>
          </a:p>
        </p:txBody>
      </p:sp>
      <p:sp>
        <p:nvSpPr>
          <p:cNvPr id="10" name="Rectangle 11"/>
          <p:cNvSpPr/>
          <p:nvPr/>
        </p:nvSpPr>
        <p:spPr>
          <a:xfrm>
            <a:off x="228600" y="279989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3. Review of requests, tenders and contracts</a:t>
            </a:r>
            <a:endParaRPr lang="ar-KW" sz="2800" dirty="0" smtClean="0">
              <a:solidFill>
                <a:schemeClr val="bg1"/>
              </a:solidFill>
              <a:latin typeface="Calibri" pitchFamily="34" charset="0"/>
              <a:cs typeface="Times New Roman" pitchFamily="18" charset="0"/>
            </a:endParaRPr>
          </a:p>
        </p:txBody>
      </p:sp>
      <p:sp>
        <p:nvSpPr>
          <p:cNvPr id="11" name="Rectangle 1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0553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990600"/>
            <a:ext cx="8534400" cy="2554674"/>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establish, implement and maintain a </a:t>
            </a:r>
            <a:r>
              <a:rPr lang="en-US" sz="2800" u="sng" dirty="0" smtClean="0">
                <a:latin typeface="Calibri" pitchFamily="34" charset="0"/>
                <a:cs typeface="Calibri" pitchFamily="34" charset="0"/>
              </a:rPr>
              <a:t>management system</a:t>
            </a:r>
            <a:r>
              <a:rPr lang="en-US" sz="2800" dirty="0" smtClean="0">
                <a:latin typeface="Calibri" pitchFamily="34" charset="0"/>
                <a:cs typeface="Calibri" pitchFamily="34" charset="0"/>
              </a:rPr>
              <a:t> appropriate </a:t>
            </a:r>
            <a:r>
              <a:rPr lang="en-US" sz="2800" u="sng" dirty="0" smtClean="0">
                <a:latin typeface="Calibri" pitchFamily="34" charset="0"/>
                <a:cs typeface="Calibri" pitchFamily="34" charset="0"/>
              </a:rPr>
              <a:t>to the scope of its activities</a:t>
            </a:r>
            <a:r>
              <a:rPr lang="en-US" sz="2800" dirty="0" smtClean="0">
                <a:latin typeface="Calibri" pitchFamily="34" charset="0"/>
                <a:cs typeface="Calibri" pitchFamily="34" charset="0"/>
              </a:rPr>
              <a:t>.</a:t>
            </a:r>
            <a:endParaRPr lang="ar-KW" sz="2800" b="1" dirty="0">
              <a:latin typeface="Calibri" pitchFamily="34" charset="0"/>
              <a:cs typeface="Times New Roman" pitchFamily="18" charset="0"/>
            </a:endParaRPr>
          </a:p>
        </p:txBody>
      </p:sp>
      <p:sp>
        <p:nvSpPr>
          <p:cNvPr id="7" name="Rectangle 6"/>
          <p:cNvSpPr/>
          <p:nvPr/>
        </p:nvSpPr>
        <p:spPr>
          <a:xfrm>
            <a:off x="381000" y="3789134"/>
            <a:ext cx="8382000" cy="2677656"/>
          </a:xfrm>
          <a:prstGeom prst="rect">
            <a:avLst/>
          </a:prstGeom>
          <a:noFill/>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The organization shall ensure that the laboratory’s management system </a:t>
            </a:r>
            <a:r>
              <a:rPr lang="en-US" sz="2800" u="sng" dirty="0" smtClean="0">
                <a:latin typeface="Calibri" pitchFamily="34" charset="0"/>
                <a:cs typeface="Calibri" pitchFamily="34" charset="0"/>
              </a:rPr>
              <a:t>policies</a:t>
            </a:r>
            <a:r>
              <a:rPr lang="en-US" sz="2800" dirty="0" smtClean="0">
                <a:latin typeface="Calibri" pitchFamily="34" charset="0"/>
                <a:cs typeface="Calibri" pitchFamily="34" charset="0"/>
              </a:rPr>
              <a:t> are </a:t>
            </a:r>
            <a:r>
              <a:rPr lang="en-US" sz="2800" u="sng" dirty="0" smtClean="0">
                <a:latin typeface="Calibri" pitchFamily="34" charset="0"/>
                <a:cs typeface="Calibri" pitchFamily="34" charset="0"/>
              </a:rPr>
              <a:t>related to quality </a:t>
            </a:r>
            <a:r>
              <a:rPr lang="en-US" sz="2800" dirty="0" smtClean="0">
                <a:latin typeface="Calibri" pitchFamily="34" charset="0"/>
                <a:cs typeface="Calibri" pitchFamily="34" charset="0"/>
              </a:rPr>
              <a:t>and that </a:t>
            </a:r>
            <a:r>
              <a:rPr lang="en-US" sz="2800" u="sng" dirty="0" smtClean="0">
                <a:latin typeface="Calibri" pitchFamily="34" charset="0"/>
                <a:cs typeface="Calibri" pitchFamily="34" charset="0"/>
              </a:rPr>
              <a:t>quality policy statements</a:t>
            </a:r>
            <a:r>
              <a:rPr lang="en-US" sz="2800" dirty="0" smtClean="0">
                <a:latin typeface="Calibri" pitchFamily="34" charset="0"/>
                <a:cs typeface="Calibri" pitchFamily="34" charset="0"/>
              </a:rPr>
              <a:t> are defined in a quality manual.</a:t>
            </a:r>
            <a:endParaRPr lang="ar-KW" sz="2800" dirty="0">
              <a:solidFill>
                <a:srgbClr val="0000FF"/>
              </a:solidFill>
              <a:latin typeface="Calibri" pitchFamily="34" charset="0"/>
              <a:cs typeface="Times New Roman" pitchFamily="18" charset="0"/>
            </a:endParaRPr>
          </a:p>
        </p:txBody>
      </p:sp>
      <p:sp>
        <p:nvSpPr>
          <p:cNvPr id="8" name="Rectangle 11"/>
          <p:cNvSpPr/>
          <p:nvPr/>
        </p:nvSpPr>
        <p:spPr>
          <a:xfrm>
            <a:off x="228600" y="260648"/>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1. Introduction</a:t>
            </a:r>
            <a:endParaRPr lang="ar-KW" sz="2800" dirty="0" smtClean="0">
              <a:solidFill>
                <a:schemeClr val="bg1"/>
              </a:solidFill>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1684564"/>
          </a:xfrm>
          <a:prstGeom prst="rect">
            <a:avLst/>
          </a:prstGeom>
          <a:noFill/>
          <a:ln>
            <a:noFill/>
            <a:prstDash val="solid"/>
          </a:ln>
          <a:effectLst>
            <a:outerShdw blurRad="44450" dist="27940" dir="5400000" algn="ctr">
              <a:srgbClr val="000000">
                <a:alpha val="32000"/>
              </a:srgbClr>
            </a:outerShdw>
          </a:effectLst>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quality policy statements shall be issued under the authority of top management. </a:t>
            </a:r>
            <a:r>
              <a:rPr lang="en-US" sz="2800" u="sng" dirty="0" smtClean="0">
                <a:latin typeface="Calibri" pitchFamily="34" charset="0"/>
                <a:cs typeface="Calibri" pitchFamily="34" charset="0"/>
              </a:rPr>
              <a:t>It should include:</a:t>
            </a:r>
            <a:endParaRPr lang="ar-KW" sz="2800" u="sng" dirty="0" smtClean="0">
              <a:latin typeface="Calibri" pitchFamily="34" charset="0"/>
              <a:cs typeface="Times New Roman" pitchFamily="18" charset="0"/>
            </a:endParaRPr>
          </a:p>
        </p:txBody>
      </p:sp>
      <p:sp>
        <p:nvSpPr>
          <p:cNvPr id="5" name="Rectangle 4"/>
          <p:cNvSpPr/>
          <p:nvPr/>
        </p:nvSpPr>
        <p:spPr>
          <a:xfrm>
            <a:off x="304800" y="1905000"/>
            <a:ext cx="8382000" cy="3539430"/>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a) the laboratory </a:t>
            </a:r>
            <a:r>
              <a:rPr lang="en-US" sz="2800" b="1" u="sng" dirty="0" smtClean="0">
                <a:latin typeface="Calibri" pitchFamily="34" charset="0"/>
                <a:cs typeface="Calibri" pitchFamily="34" charset="0"/>
              </a:rPr>
              <a:t>management’s commitment</a:t>
            </a:r>
            <a:r>
              <a:rPr lang="en-US" sz="2800" dirty="0" smtClean="0">
                <a:latin typeface="Calibri" pitchFamily="34" charset="0"/>
                <a:cs typeface="Calibri" pitchFamily="34" charset="0"/>
              </a:rPr>
              <a:t> to </a:t>
            </a:r>
            <a:r>
              <a:rPr lang="en-US" sz="2800" b="1" u="sng" dirty="0" smtClean="0">
                <a:solidFill>
                  <a:srgbClr val="FF0000"/>
                </a:solidFill>
                <a:latin typeface="Calibri" pitchFamily="34" charset="0"/>
                <a:cs typeface="Calibri" pitchFamily="34" charset="0"/>
              </a:rPr>
              <a:t>good</a:t>
            </a:r>
            <a:r>
              <a:rPr lang="en-US" sz="2800" dirty="0" smtClean="0">
                <a:latin typeface="Calibri" pitchFamily="34" charset="0"/>
                <a:cs typeface="Calibri" pitchFamily="34" charset="0"/>
              </a:rPr>
              <a:t> professional practice (Good Laboratory Practices, GLP)</a:t>
            </a:r>
            <a:r>
              <a:rPr lang="en-US" sz="2800" b="1" baseline="30000" dirty="0" smtClean="0">
                <a:solidFill>
                  <a:srgbClr val="FF0000"/>
                </a:solidFill>
                <a:latin typeface="Calibri" pitchFamily="34" charset="0"/>
                <a:cs typeface="Calibri" pitchFamily="34" charset="0"/>
              </a:rPr>
              <a:t> 1</a:t>
            </a:r>
            <a:r>
              <a:rPr lang="en-US" sz="2800" dirty="0" smtClean="0">
                <a:latin typeface="Calibri" pitchFamily="34" charset="0"/>
                <a:cs typeface="Calibri" pitchFamily="34" charset="0"/>
              </a:rPr>
              <a:t> and to the quality of its testing</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calibration</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in servicing its customers.</a:t>
            </a:r>
            <a:endParaRPr lang="ar-KW" sz="2800" b="1"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
            <a:ext cx="8382000" cy="1692899"/>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b) </a:t>
            </a:r>
            <a:r>
              <a:rPr lang="en-US" sz="2800" u="sng" dirty="0" smtClean="0">
                <a:latin typeface="Calibri" pitchFamily="34" charset="0"/>
                <a:cs typeface="Calibri" pitchFamily="34" charset="0"/>
              </a:rPr>
              <a:t>It should </a:t>
            </a:r>
            <a:r>
              <a:rPr lang="en-US" sz="2800" b="1" u="sng" dirty="0" smtClean="0">
                <a:solidFill>
                  <a:srgbClr val="FF0000"/>
                </a:solidFill>
                <a:latin typeface="Calibri" pitchFamily="34" charset="0"/>
                <a:cs typeface="Calibri" pitchFamily="34" charset="0"/>
              </a:rPr>
              <a:t>also</a:t>
            </a:r>
            <a:r>
              <a:rPr lang="en-US" sz="2800" u="sng" dirty="0" smtClean="0">
                <a:solidFill>
                  <a:srgbClr val="FF0000"/>
                </a:solidFill>
                <a:latin typeface="Calibri" pitchFamily="34" charset="0"/>
                <a:cs typeface="Calibri" pitchFamily="34" charset="0"/>
              </a:rPr>
              <a:t> </a:t>
            </a:r>
            <a:r>
              <a:rPr lang="en-US" sz="2800" u="sng" dirty="0" smtClean="0">
                <a:latin typeface="Calibri" pitchFamily="34" charset="0"/>
                <a:cs typeface="Calibri" pitchFamily="34" charset="0"/>
              </a:rPr>
              <a:t>include </a:t>
            </a:r>
            <a:r>
              <a:rPr lang="en-US" sz="2800" dirty="0" smtClean="0">
                <a:latin typeface="Calibri" pitchFamily="34" charset="0"/>
                <a:cs typeface="Calibri" pitchFamily="34" charset="0"/>
              </a:rPr>
              <a:t>the </a:t>
            </a:r>
            <a:r>
              <a:rPr lang="en-US" sz="2800" u="sng" dirty="0" smtClean="0">
                <a:latin typeface="Calibri" pitchFamily="34" charset="0"/>
                <a:cs typeface="Calibri" pitchFamily="34" charset="0"/>
              </a:rPr>
              <a:t>management’s statement </a:t>
            </a:r>
            <a:r>
              <a:rPr lang="en-US" sz="2800" dirty="0" smtClean="0">
                <a:latin typeface="Calibri" pitchFamily="34" charset="0"/>
                <a:cs typeface="Calibri" pitchFamily="34" charset="0"/>
              </a:rPr>
              <a:t>of the </a:t>
            </a:r>
            <a:r>
              <a:rPr lang="en-US" sz="2800" u="sng" dirty="0" smtClean="0">
                <a:latin typeface="Calibri" pitchFamily="34" charset="0"/>
                <a:cs typeface="Calibri" pitchFamily="34" charset="0"/>
              </a:rPr>
              <a:t>laboratory’s standard </a:t>
            </a:r>
            <a:r>
              <a:rPr lang="en-US" sz="2800" dirty="0" smtClean="0">
                <a:latin typeface="Calibri" pitchFamily="34" charset="0"/>
                <a:cs typeface="Calibri" pitchFamily="34" charset="0"/>
              </a:rPr>
              <a:t>of service, </a:t>
            </a:r>
            <a:r>
              <a:rPr lang="en-US" sz="2800" b="1" u="sng" dirty="0" smtClean="0">
                <a:solidFill>
                  <a:srgbClr val="FF0000"/>
                </a:solidFill>
                <a:latin typeface="Calibri" pitchFamily="34" charset="0"/>
                <a:cs typeface="Calibri" pitchFamily="34" charset="0"/>
              </a:rPr>
              <a:t>and </a:t>
            </a:r>
            <a:endParaRPr lang="ar-KW" sz="2800" b="1" u="sng" dirty="0">
              <a:solidFill>
                <a:srgbClr val="FF0000"/>
              </a:solidFill>
              <a:latin typeface="Calibri" pitchFamily="34" charset="0"/>
              <a:cs typeface="Times New Roman" pitchFamily="18" charset="0"/>
            </a:endParaRPr>
          </a:p>
        </p:txBody>
      </p:sp>
      <p:sp>
        <p:nvSpPr>
          <p:cNvPr id="6" name="Rectangle 5"/>
          <p:cNvSpPr/>
          <p:nvPr/>
        </p:nvSpPr>
        <p:spPr>
          <a:xfrm>
            <a:off x="228600" y="2574301"/>
            <a:ext cx="8382000" cy="1692899"/>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c) the </a:t>
            </a:r>
            <a:r>
              <a:rPr lang="en-US" sz="2800" u="sng" dirty="0" smtClean="0">
                <a:latin typeface="Calibri" pitchFamily="34" charset="0"/>
                <a:cs typeface="Calibri" pitchFamily="34" charset="0"/>
              </a:rPr>
              <a:t>purpose of the management system</a:t>
            </a:r>
            <a:r>
              <a:rPr lang="en-US" sz="2800" i="1" dirty="0" smtClean="0">
                <a:latin typeface="Calibri" pitchFamily="34" charset="0"/>
                <a:cs typeface="Calibri" pitchFamily="34" charset="0"/>
              </a:rPr>
              <a:t> </a:t>
            </a:r>
            <a:r>
              <a:rPr lang="en-US" sz="2800" u="sng" dirty="0" smtClean="0">
                <a:latin typeface="Calibri" pitchFamily="34" charset="0"/>
                <a:cs typeface="Calibri" pitchFamily="34" charset="0"/>
              </a:rPr>
              <a:t>related to quality*</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382000" cy="4278222"/>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d) </a:t>
            </a:r>
            <a:r>
              <a:rPr lang="en-US" sz="2800" u="sng" dirty="0" smtClean="0">
                <a:latin typeface="Calibri" pitchFamily="34" charset="0"/>
                <a:cs typeface="Calibri" pitchFamily="34" charset="0"/>
              </a:rPr>
              <a:t>It should </a:t>
            </a:r>
            <a:r>
              <a:rPr lang="en-US" sz="2800" b="1" u="sng" dirty="0" smtClean="0">
                <a:solidFill>
                  <a:srgbClr val="FF0000"/>
                </a:solidFill>
                <a:latin typeface="Calibri" pitchFamily="34" charset="0"/>
                <a:cs typeface="Calibri" pitchFamily="34" charset="0"/>
              </a:rPr>
              <a:t>also</a:t>
            </a:r>
            <a:r>
              <a:rPr lang="en-US" sz="2800" u="sng" dirty="0" smtClean="0">
                <a:solidFill>
                  <a:srgbClr val="FF0000"/>
                </a:solidFill>
                <a:latin typeface="Calibri" pitchFamily="34" charset="0"/>
                <a:cs typeface="Calibri" pitchFamily="34" charset="0"/>
              </a:rPr>
              <a:t> </a:t>
            </a:r>
            <a:r>
              <a:rPr lang="en-US" sz="2800" u="sng" dirty="0" smtClean="0">
                <a:latin typeface="Calibri" pitchFamily="34" charset="0"/>
                <a:cs typeface="Calibri" pitchFamily="34" charset="0"/>
              </a:rPr>
              <a:t>include </a:t>
            </a:r>
            <a:r>
              <a:rPr lang="en-US" sz="2800" dirty="0" smtClean="0">
                <a:latin typeface="Calibri" pitchFamily="34" charset="0"/>
                <a:cs typeface="Calibri" pitchFamily="34" charset="0"/>
              </a:rPr>
              <a:t>a requirement that all personnel concerned with testing and calibration activities within the laboratory </a:t>
            </a:r>
            <a:r>
              <a:rPr lang="en-US" sz="2800" i="1" u="sng" dirty="0" smtClean="0">
                <a:latin typeface="Calibri" pitchFamily="34" charset="0"/>
                <a:cs typeface="Calibri" pitchFamily="34" charset="0"/>
              </a:rPr>
              <a:t>familiarize</a:t>
            </a:r>
            <a:r>
              <a:rPr lang="en-US" sz="2800" dirty="0" smtClean="0">
                <a:latin typeface="Calibri" pitchFamily="34" charset="0"/>
                <a:cs typeface="Calibri" pitchFamily="34" charset="0"/>
              </a:rPr>
              <a:t> themselves with the quality documentation</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implement the policies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procedures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in their work; </a:t>
            </a:r>
            <a:r>
              <a:rPr lang="en-US" sz="2800" b="1" u="sng" dirty="0" smtClean="0">
                <a:latin typeface="Calibri" pitchFamily="34" charset="0"/>
                <a:cs typeface="Calibri" pitchFamily="34" charset="0"/>
              </a:rPr>
              <a:t>and </a:t>
            </a:r>
            <a:endParaRPr lang="ar-KW" sz="2800" b="1" u="sng"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066800"/>
            <a:ext cx="8401050" cy="3539430"/>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This document aims to provide a brief overview of the main </a:t>
            </a:r>
            <a:r>
              <a:rPr lang="en-US" sz="2800" b="1" u="sng" dirty="0" smtClean="0">
                <a:latin typeface="Calibri" pitchFamily="34" charset="0"/>
                <a:cs typeface="Calibri" pitchFamily="34" charset="0"/>
              </a:rPr>
              <a:t>scientific and Islamic </a:t>
            </a:r>
            <a:r>
              <a:rPr lang="en-US" sz="2800" b="1" u="sng" dirty="0" err="1" smtClean="0">
                <a:latin typeface="Calibri" pitchFamily="34" charset="0"/>
                <a:cs typeface="Calibri" pitchFamily="34" charset="0"/>
              </a:rPr>
              <a:t>shariah</a:t>
            </a:r>
            <a:r>
              <a:rPr lang="en-US" sz="2800" b="1" dirty="0" smtClean="0">
                <a:latin typeface="Calibri" pitchFamily="34" charset="0"/>
                <a:cs typeface="Calibri" pitchFamily="34" charset="0"/>
              </a:rPr>
              <a:t> </a:t>
            </a:r>
            <a:r>
              <a:rPr lang="en-US" sz="2800" dirty="0" smtClean="0">
                <a:latin typeface="Calibri" pitchFamily="34" charset="0"/>
                <a:cs typeface="Calibri" pitchFamily="34" charset="0"/>
              </a:rPr>
              <a:t>guidelines for laboratories where the tests carried out are for </a:t>
            </a:r>
            <a:r>
              <a:rPr lang="en-US" sz="2800" u="sng" dirty="0" smtClean="0">
                <a:latin typeface="Calibri" pitchFamily="34" charset="0"/>
                <a:cs typeface="Calibri" pitchFamily="34" charset="0"/>
              </a:rPr>
              <a:t>Halal and Quality purposes</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8" name="Rectangle 7"/>
          <p:cNvSpPr/>
          <p:nvPr/>
        </p:nvSpPr>
        <p:spPr>
          <a:xfrm>
            <a:off x="457200" y="4724400"/>
            <a:ext cx="8401050" cy="1464312"/>
          </a:xfrm>
          <a:prstGeom prst="rect">
            <a:avLst/>
          </a:prstGeom>
          <a:solidFill>
            <a:schemeClr val="bg1">
              <a:lumMod val="95000"/>
            </a:schemeClr>
          </a:solidFill>
          <a:ln>
            <a:noFill/>
            <a:prstDash val="solid"/>
          </a:ln>
        </p:spPr>
        <p:txBody>
          <a:bodyPr>
            <a:spAutoFit/>
          </a:bodyPr>
          <a:lstStyle/>
          <a:p>
            <a:pPr algn="just">
              <a:lnSpc>
                <a:spcPct val="200000"/>
              </a:lnSpc>
              <a:spcBef>
                <a:spcPts val="600"/>
              </a:spcBef>
            </a:pPr>
            <a:r>
              <a:rPr lang="en-US" sz="2400" dirty="0" smtClean="0">
                <a:latin typeface="Calibri" pitchFamily="34" charset="0"/>
                <a:cs typeface="Calibri" pitchFamily="34" charset="0"/>
              </a:rPr>
              <a:t>The importance of these laboratories is to provide necessary technical supports to strengthen </a:t>
            </a:r>
            <a:r>
              <a:rPr lang="en-US" sz="2400" i="1" u="sng" dirty="0" smtClean="0">
                <a:latin typeface="Calibri" pitchFamily="34" charset="0"/>
                <a:cs typeface="Calibri" pitchFamily="34" charset="0"/>
              </a:rPr>
              <a:t>Halal certification Services</a:t>
            </a:r>
            <a:r>
              <a:rPr lang="en-US" sz="2400" dirty="0" smtClean="0">
                <a:latin typeface="Calibri" pitchFamily="34" charset="0"/>
                <a:cs typeface="Calibri" pitchFamily="34" charset="0"/>
              </a:rPr>
              <a:t>.</a:t>
            </a:r>
            <a:endParaRPr lang="ar-KW" sz="2400" dirty="0">
              <a:latin typeface="Calibri" pitchFamily="34" charset="0"/>
              <a:cs typeface="Times New Roman" pitchFamily="18" charset="0"/>
            </a:endParaRPr>
          </a:p>
        </p:txBody>
      </p:sp>
      <p:sp>
        <p:nvSpPr>
          <p:cNvPr id="6" name="Rectangle 3"/>
          <p:cNvSpPr>
            <a:spLocks noChangeArrowheads="1"/>
          </p:cNvSpPr>
          <p:nvPr/>
        </p:nvSpPr>
        <p:spPr bwMode="auto">
          <a:xfrm>
            <a:off x="685800" y="304800"/>
            <a:ext cx="8001000" cy="738664"/>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spcBef>
                <a:spcPts val="600"/>
              </a:spcBef>
            </a:pPr>
            <a:r>
              <a:rPr lang="en-US" sz="2800" b="0">
                <a:solidFill>
                  <a:schemeClr val="bg1"/>
                </a:solidFill>
                <a:latin typeface="Calibri" pitchFamily="34" charset="0"/>
                <a:cs typeface="Calibri" pitchFamily="34" charset="0"/>
              </a:rPr>
              <a:t>Scope</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421222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382000" cy="2608535"/>
          </a:xfrm>
          <a:prstGeom prst="rect">
            <a:avLst/>
          </a:prstGeom>
          <a:noFill/>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e) the laboratory </a:t>
            </a:r>
            <a:r>
              <a:rPr lang="en-US" sz="2800" b="1" u="sng" dirty="0" smtClean="0">
                <a:latin typeface="Calibri" pitchFamily="34" charset="0"/>
                <a:cs typeface="Calibri" pitchFamily="34" charset="0"/>
              </a:rPr>
              <a:t>management’s commitment</a:t>
            </a:r>
            <a:r>
              <a:rPr lang="en-US" sz="2800" dirty="0" smtClean="0">
                <a:latin typeface="Calibri" pitchFamily="34" charset="0"/>
                <a:cs typeface="Calibri" pitchFamily="34" charset="0"/>
              </a:rPr>
              <a:t> to </a:t>
            </a:r>
            <a:r>
              <a:rPr lang="en-US" sz="2800" u="sng" dirty="0" smtClean="0">
                <a:latin typeface="Calibri" pitchFamily="34" charset="0"/>
                <a:cs typeface="Calibri" pitchFamily="34" charset="0"/>
              </a:rPr>
              <a:t>comply with the International Standards</a:t>
            </a:r>
            <a:r>
              <a:rPr lang="en-US" sz="2800" dirty="0" smtClean="0">
                <a:latin typeface="Calibri" pitchFamily="34" charset="0"/>
                <a:cs typeface="Calibri" pitchFamily="34" charset="0"/>
              </a:rPr>
              <a:t>* and to continually improve the effectiveness of the management system., and that </a:t>
            </a:r>
            <a:endParaRPr lang="ar-KW" sz="2800" dirty="0">
              <a:latin typeface="Calibri" pitchFamily="34" charset="0"/>
              <a:cs typeface="Times New Roman" pitchFamily="18" charset="0"/>
            </a:endParaRPr>
          </a:p>
        </p:txBody>
      </p:sp>
      <p:sp>
        <p:nvSpPr>
          <p:cNvPr id="3" name="Rectangle 2"/>
          <p:cNvSpPr/>
          <p:nvPr/>
        </p:nvSpPr>
        <p:spPr>
          <a:xfrm>
            <a:off x="381000" y="2965922"/>
            <a:ext cx="8382000" cy="2554674"/>
          </a:xfrm>
          <a:prstGeom prst="rect">
            <a:avLst/>
          </a:prstGeom>
          <a:no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f) the laboratory </a:t>
            </a:r>
            <a:r>
              <a:rPr lang="en-US" sz="2800" b="1" u="sng" dirty="0" smtClean="0">
                <a:latin typeface="Calibri" pitchFamily="34" charset="0"/>
                <a:cs typeface="Calibri" pitchFamily="34" charset="0"/>
              </a:rPr>
              <a:t>management’s commitment</a:t>
            </a:r>
            <a:r>
              <a:rPr lang="en-US" sz="2800" dirty="0" smtClean="0">
                <a:latin typeface="Calibri" pitchFamily="34" charset="0"/>
                <a:cs typeface="Calibri" pitchFamily="34" charset="0"/>
              </a:rPr>
              <a:t> to </a:t>
            </a:r>
            <a:r>
              <a:rPr lang="en-US" sz="2800" i="1" u="sng" dirty="0" smtClean="0">
                <a:latin typeface="Calibri" pitchFamily="34" charset="0"/>
                <a:cs typeface="Calibri" pitchFamily="34" charset="0"/>
              </a:rPr>
              <a:t>comply with </a:t>
            </a:r>
            <a:r>
              <a:rPr lang="en-AU" sz="2800" i="1" u="sng" dirty="0" smtClean="0">
                <a:latin typeface="Calibri" pitchFamily="34" charset="0"/>
                <a:cs typeface="Calibri" pitchFamily="34" charset="0"/>
              </a:rPr>
              <a:t>Islamic requirements</a:t>
            </a:r>
            <a:r>
              <a:rPr lang="en-AU" sz="2800" i="1" dirty="0" smtClean="0">
                <a:latin typeface="Calibri" pitchFamily="34" charset="0"/>
                <a:cs typeface="Calibri" pitchFamily="34" charset="0"/>
              </a:rPr>
              <a:t>*</a:t>
            </a:r>
            <a:r>
              <a:rPr lang="en-AU" sz="2800" dirty="0" smtClean="0">
                <a:latin typeface="Calibri" pitchFamily="34" charset="0"/>
                <a:cs typeface="Calibri" pitchFamily="34" charset="0"/>
              </a:rPr>
              <a:t>, the Government regulations and relevant Food Safety &amp; Quality Standards</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142844" y="6357958"/>
            <a:ext cx="6893875" cy="369332"/>
          </a:xfrm>
          <a:prstGeom prst="rect">
            <a:avLst/>
          </a:prstGeom>
        </p:spPr>
        <p:txBody>
          <a:bodyPr wrap="none">
            <a:spAutoFit/>
          </a:bodyPr>
          <a:lstStyle/>
          <a:p>
            <a:r>
              <a:rPr lang="en-US" dirty="0" smtClean="0">
                <a:solidFill>
                  <a:srgbClr val="00B0F0"/>
                </a:solidFill>
                <a:latin typeface="Calibri" pitchFamily="34" charset="0"/>
                <a:cs typeface="Calibri" pitchFamily="34" charset="0"/>
              </a:rPr>
              <a:t>*ISO 17025: 2005, ISO 17065:  2012, GSO, GAC FAD 04, and GAC FAD 12</a:t>
            </a:r>
            <a:endParaRPr lang="ar-K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p:cNvSpPr/>
          <p:nvPr/>
        </p:nvSpPr>
        <p:spPr>
          <a:xfrm>
            <a:off x="228600" y="7620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2. Documentation and Control of records  </a:t>
            </a:r>
            <a:endParaRPr lang="ar-KW" sz="2800" dirty="0" smtClean="0">
              <a:solidFill>
                <a:schemeClr val="bg1"/>
              </a:solidFill>
              <a:latin typeface="Calibri" pitchFamily="34" charset="0"/>
              <a:cs typeface="Times New Roman" pitchFamily="18" charset="0"/>
            </a:endParaRPr>
          </a:p>
        </p:txBody>
      </p:sp>
      <p:sp>
        <p:nvSpPr>
          <p:cNvPr id="4" name="Rectangle 3"/>
          <p:cNvSpPr/>
          <p:nvPr/>
        </p:nvSpPr>
        <p:spPr>
          <a:xfrm>
            <a:off x="381000" y="990600"/>
            <a:ext cx="8382000" cy="3408112"/>
          </a:xfrm>
          <a:prstGeom prst="rect">
            <a:avLst/>
          </a:prstGeom>
          <a:solidFill>
            <a:schemeClr val="bg1"/>
          </a:solidFill>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maintaining procedures to </a:t>
            </a:r>
            <a:r>
              <a:rPr lang="en-US" sz="2800" b="1" u="sng" dirty="0" smtClean="0">
                <a:latin typeface="Calibri" pitchFamily="34" charset="0"/>
                <a:cs typeface="Calibri" pitchFamily="34" charset="0"/>
              </a:rPr>
              <a:t>control all documents</a:t>
            </a:r>
            <a:r>
              <a:rPr lang="en-US" sz="2800" i="1" u="sng" dirty="0" smtClean="0">
                <a:latin typeface="Calibri" pitchFamily="34" charset="0"/>
                <a:cs typeface="Calibri" pitchFamily="34" charset="0"/>
              </a:rPr>
              <a:t> </a:t>
            </a:r>
            <a:r>
              <a:rPr lang="en-US" sz="2800" dirty="0" smtClean="0">
                <a:latin typeface="Calibri" pitchFamily="34" charset="0"/>
                <a:cs typeface="Calibri" pitchFamily="34" charset="0"/>
              </a:rPr>
              <a:t>that form part of its management system, such as regulations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standards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other normative documents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and manuals</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28600"/>
            <a:ext cx="8305800" cy="3539430"/>
          </a:xfrm>
          <a:prstGeom prst="rect">
            <a:avLst/>
          </a:prstGeom>
          <a:no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have procedures to protect and </a:t>
            </a:r>
            <a:r>
              <a:rPr lang="en-US" sz="2800" b="1" u="sng" dirty="0" smtClean="0">
                <a:latin typeface="Calibri" pitchFamily="34" charset="0"/>
                <a:cs typeface="Calibri" pitchFamily="34" charset="0"/>
              </a:rPr>
              <a:t>back-up records</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stored electronically and to </a:t>
            </a:r>
            <a:r>
              <a:rPr lang="en-US" sz="2800" b="1" u="sng" dirty="0" smtClean="0">
                <a:latin typeface="Calibri" pitchFamily="34" charset="0"/>
                <a:cs typeface="Calibri" pitchFamily="34" charset="0"/>
              </a:rPr>
              <a:t>prevent unauthorized access</a:t>
            </a:r>
            <a:r>
              <a:rPr lang="en-US" sz="2800" b="1" baseline="30000" dirty="0" smtClean="0">
                <a:solidFill>
                  <a:srgbClr val="FF0000"/>
                </a:solidFill>
                <a:latin typeface="Calibri" pitchFamily="34" charset="0"/>
                <a:cs typeface="Calibri" pitchFamily="34" charset="0"/>
              </a:rPr>
              <a:t>1</a:t>
            </a:r>
            <a:r>
              <a:rPr lang="en-US" sz="2800" b="1" dirty="0" smtClean="0">
                <a:latin typeface="Calibri" pitchFamily="34" charset="0"/>
                <a:cs typeface="Calibri" pitchFamily="34" charset="0"/>
              </a:rPr>
              <a:t> </a:t>
            </a:r>
            <a:r>
              <a:rPr lang="en-US" sz="2800" dirty="0" smtClean="0">
                <a:latin typeface="Calibri" pitchFamily="34" charset="0"/>
                <a:cs typeface="Calibri" pitchFamily="34" charset="0"/>
              </a:rPr>
              <a:t>to or </a:t>
            </a:r>
            <a:r>
              <a:rPr lang="en-US" sz="2800" b="1" u="sng" dirty="0" smtClean="0">
                <a:latin typeface="Calibri" pitchFamily="34" charset="0"/>
                <a:cs typeface="Calibri" pitchFamily="34" charset="0"/>
              </a:rPr>
              <a:t>amendment of these records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277550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381000"/>
            <a:ext cx="8305800" cy="2554674"/>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t>
            </a:r>
            <a:r>
              <a:rPr lang="en-US" sz="2800" b="1" u="sng" dirty="0" smtClean="0">
                <a:latin typeface="Calibri" pitchFamily="34" charset="0"/>
                <a:cs typeface="Calibri" pitchFamily="34" charset="0"/>
              </a:rPr>
              <a:t>management system </a:t>
            </a:r>
            <a:r>
              <a:rPr lang="en-US" sz="2800" b="1" i="1" u="sng" dirty="0" smtClean="0">
                <a:latin typeface="Calibri" pitchFamily="34" charset="0"/>
                <a:cs typeface="Calibri" pitchFamily="34" charset="0"/>
              </a:rPr>
              <a:t>documents</a:t>
            </a:r>
            <a:r>
              <a:rPr lang="en-US" sz="2800" i="1" u="sng" dirty="0" smtClean="0">
                <a:latin typeface="Calibri" pitchFamily="34" charset="0"/>
                <a:cs typeface="Calibri" pitchFamily="34" charset="0"/>
              </a:rPr>
              <a:t> are uniquely identified </a:t>
            </a:r>
            <a:r>
              <a:rPr lang="en-US" sz="2800" dirty="0" smtClean="0">
                <a:latin typeface="Calibri" pitchFamily="34" charset="0"/>
                <a:cs typeface="Calibri" pitchFamily="34" charset="0"/>
              </a:rPr>
              <a:t>and includes the date of issue and/or revision identification. </a:t>
            </a:r>
            <a:endParaRPr lang="ar-KW" sz="2800" b="1" dirty="0" smtClean="0">
              <a:latin typeface="Calibri" pitchFamily="34" charset="0"/>
              <a:cs typeface="Times New Roman" pitchFamily="18" charset="0"/>
            </a:endParaRPr>
          </a:p>
        </p:txBody>
      </p:sp>
      <p:sp>
        <p:nvSpPr>
          <p:cNvPr id="8" name="Rectangle 7"/>
          <p:cNvSpPr/>
          <p:nvPr/>
        </p:nvSpPr>
        <p:spPr>
          <a:xfrm>
            <a:off x="457200" y="3473462"/>
            <a:ext cx="8305800" cy="2677656"/>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t>
            </a:r>
            <a:r>
              <a:rPr lang="en-US" sz="2800" i="1" u="sng" dirty="0" smtClean="0">
                <a:latin typeface="Calibri" pitchFamily="34" charset="0"/>
                <a:cs typeface="Calibri" pitchFamily="34" charset="0"/>
              </a:rPr>
              <a:t>any changes </a:t>
            </a:r>
            <a:r>
              <a:rPr lang="en-US" sz="2800" dirty="0" smtClean="0">
                <a:latin typeface="Calibri" pitchFamily="34" charset="0"/>
                <a:cs typeface="Calibri" pitchFamily="34" charset="0"/>
              </a:rPr>
              <a:t>to the document </a:t>
            </a:r>
            <a:r>
              <a:rPr lang="en-US" sz="2800" u="sng" dirty="0" smtClean="0">
                <a:latin typeface="Calibri" pitchFamily="34" charset="0"/>
                <a:cs typeface="Calibri" pitchFamily="34" charset="0"/>
              </a:rPr>
              <a:t>is reviewed and approved by </a:t>
            </a:r>
            <a:r>
              <a:rPr lang="en-US" sz="2800" b="1" u="sng" dirty="0" smtClean="0">
                <a:latin typeface="Calibri" pitchFamily="34" charset="0"/>
                <a:cs typeface="Calibri" pitchFamily="34" charset="0"/>
              </a:rPr>
              <a:t>the same function</a:t>
            </a:r>
            <a:r>
              <a:rPr lang="en-US" sz="2800" u="sng" dirty="0" smtClean="0">
                <a:latin typeface="Calibri" pitchFamily="34" charset="0"/>
                <a:cs typeface="Calibri" pitchFamily="34" charset="0"/>
              </a:rPr>
              <a:t> that performed the original review</a:t>
            </a:r>
            <a:r>
              <a:rPr lang="en-US" sz="2800" dirty="0" smtClean="0">
                <a:latin typeface="Calibri" pitchFamily="34" charset="0"/>
                <a:cs typeface="Calibri" pitchFamily="34" charset="0"/>
              </a:rPr>
              <a:t>.</a:t>
            </a:r>
            <a:endParaRPr lang="ar-KW" sz="2800" b="1" dirty="0" smtClean="0">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p:nvPr/>
        </p:nvSpPr>
        <p:spPr>
          <a:xfrm>
            <a:off x="228600" y="7620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3. Review of requests, tenders and contracts</a:t>
            </a:r>
            <a:endParaRPr lang="ar-KW" sz="2800" dirty="0" smtClean="0">
              <a:solidFill>
                <a:schemeClr val="bg1"/>
              </a:solidFill>
              <a:latin typeface="Calibri" pitchFamily="34" charset="0"/>
              <a:cs typeface="Times New Roman" pitchFamily="18" charset="0"/>
            </a:endParaRPr>
          </a:p>
        </p:txBody>
      </p:sp>
      <p:sp>
        <p:nvSpPr>
          <p:cNvPr id="8" name="Rectangle 7"/>
          <p:cNvSpPr/>
          <p:nvPr/>
        </p:nvSpPr>
        <p:spPr>
          <a:xfrm>
            <a:off x="304800" y="990600"/>
            <a:ext cx="8305800" cy="2546338"/>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establish and maintains </a:t>
            </a:r>
            <a:r>
              <a:rPr lang="en-US" sz="2800" i="1" u="sng" dirty="0" smtClean="0">
                <a:latin typeface="Calibri" pitchFamily="34" charset="0"/>
                <a:cs typeface="Calibri" pitchFamily="34" charset="0"/>
              </a:rPr>
              <a:t>procedures</a:t>
            </a:r>
            <a:r>
              <a:rPr lang="en-US" sz="2800" dirty="0" smtClean="0">
                <a:latin typeface="Calibri" pitchFamily="34" charset="0"/>
                <a:cs typeface="Calibri" pitchFamily="34" charset="0"/>
              </a:rPr>
              <a:t> for the review of requests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tenders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contracts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t>
            </a:r>
            <a:endParaRPr lang="ar-KW" sz="2800" b="1" dirty="0" smtClean="0">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990600"/>
            <a:ext cx="8305800" cy="2554674"/>
          </a:xfrm>
          <a:prstGeom prst="rect">
            <a:avLst/>
          </a:prstGeom>
          <a:solidFill>
            <a:schemeClr val="bg2"/>
          </a:solidFill>
          <a:ln>
            <a:solidFill>
              <a:schemeClr val="accent6">
                <a:lumMod val="75000"/>
              </a:schemeClr>
            </a:solid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a:t>
            </a:r>
            <a:r>
              <a:rPr lang="en-US" sz="2800" i="1" u="sng" dirty="0" smtClean="0">
                <a:latin typeface="Calibri" pitchFamily="34" charset="0"/>
                <a:cs typeface="Calibri" pitchFamily="34" charset="0"/>
              </a:rPr>
              <a:t>policies and procedures </a:t>
            </a:r>
            <a:r>
              <a:rPr lang="en-US" sz="2800" dirty="0" smtClean="0">
                <a:latin typeface="Calibri" pitchFamily="34" charset="0"/>
                <a:cs typeface="Calibri" pitchFamily="34" charset="0"/>
              </a:rPr>
              <a:t>for these reviews </a:t>
            </a:r>
            <a:r>
              <a:rPr lang="en-US" sz="2800" u="sng" dirty="0" smtClean="0">
                <a:latin typeface="Calibri" pitchFamily="34" charset="0"/>
                <a:cs typeface="Calibri" pitchFamily="34" charset="0"/>
              </a:rPr>
              <a:t>leading to a contract for testing and/or calibration </a:t>
            </a:r>
            <a:r>
              <a:rPr lang="en-US" sz="2800" b="1" i="1" u="sng" dirty="0" smtClean="0">
                <a:latin typeface="Calibri" pitchFamily="34" charset="0"/>
                <a:cs typeface="Calibri" pitchFamily="34" charset="0"/>
              </a:rPr>
              <a:t>shall ensure that:</a:t>
            </a:r>
            <a:endParaRPr lang="ar-KW" sz="2800" b="1" i="1" u="sng" dirty="0" smtClean="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391585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8305800" cy="170816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a) the </a:t>
            </a:r>
            <a:r>
              <a:rPr lang="en-US" sz="2800" i="1" u="sng" dirty="0" smtClean="0">
                <a:latin typeface="Calibri" pitchFamily="34" charset="0"/>
                <a:cs typeface="Calibri" pitchFamily="34" charset="0"/>
              </a:rPr>
              <a:t>requirements</a:t>
            </a:r>
            <a:r>
              <a:rPr lang="en-US" sz="2800" dirty="0" smtClean="0">
                <a:latin typeface="Calibri" pitchFamily="34" charset="0"/>
                <a:cs typeface="Calibri" pitchFamily="34" charset="0"/>
              </a:rPr>
              <a:t>, including the methods to be used are </a:t>
            </a:r>
            <a:r>
              <a:rPr lang="en-US" sz="2800" i="1" u="sng" dirty="0" smtClean="0">
                <a:latin typeface="Calibri" pitchFamily="34" charset="0"/>
                <a:cs typeface="Calibri" pitchFamily="34" charset="0"/>
              </a:rPr>
              <a:t>adequately defined</a:t>
            </a:r>
            <a:r>
              <a:rPr lang="en-US" sz="2800" dirty="0" smtClean="0">
                <a:latin typeface="Calibri" pitchFamily="34" charset="0"/>
                <a:cs typeface="Calibri" pitchFamily="34" charset="0"/>
              </a:rPr>
              <a:t>, documented and understood.</a:t>
            </a:r>
            <a:endParaRPr lang="ar-KW" sz="2800" b="1" dirty="0" smtClean="0">
              <a:solidFill>
                <a:srgbClr val="0000FF"/>
              </a:solidFill>
              <a:latin typeface="Calibri" pitchFamily="34" charset="0"/>
              <a:cs typeface="Times New Roman" pitchFamily="18" charset="0"/>
            </a:endParaRPr>
          </a:p>
        </p:txBody>
      </p:sp>
      <p:sp>
        <p:nvSpPr>
          <p:cNvPr id="5" name="Rectangle 4"/>
          <p:cNvSpPr/>
          <p:nvPr/>
        </p:nvSpPr>
        <p:spPr>
          <a:xfrm>
            <a:off x="457200" y="2133600"/>
            <a:ext cx="8305800" cy="1692899"/>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b) the laboratory has the capability and resources to </a:t>
            </a:r>
            <a:r>
              <a:rPr lang="en-US" sz="2800" i="1" u="sng" dirty="0" smtClean="0">
                <a:latin typeface="Calibri" pitchFamily="34" charset="0"/>
                <a:cs typeface="Calibri" pitchFamily="34" charset="0"/>
              </a:rPr>
              <a:t>meet the requirements</a:t>
            </a:r>
            <a:r>
              <a:rPr lang="en-US" sz="2800" dirty="0" smtClean="0">
                <a:latin typeface="Calibri" pitchFamily="34" charset="0"/>
                <a:cs typeface="Calibri" pitchFamily="34" charset="0"/>
              </a:rPr>
              <a:t>.</a:t>
            </a:r>
            <a:endParaRPr lang="ar-KW" sz="2800" b="1" dirty="0" smtClean="0">
              <a:solidFill>
                <a:srgbClr val="0000FF"/>
              </a:solidFill>
              <a:latin typeface="Calibri" pitchFamily="34" charset="0"/>
              <a:cs typeface="Times New Roman" pitchFamily="18" charset="0"/>
            </a:endParaRPr>
          </a:p>
        </p:txBody>
      </p:sp>
      <p:sp>
        <p:nvSpPr>
          <p:cNvPr id="6" name="Rectangle 5"/>
          <p:cNvSpPr/>
          <p:nvPr/>
        </p:nvSpPr>
        <p:spPr>
          <a:xfrm>
            <a:off x="457200" y="4114800"/>
            <a:ext cx="8305800" cy="2554674"/>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c) the appropriate </a:t>
            </a:r>
            <a:r>
              <a:rPr lang="en-US" sz="2800" i="1" u="sng" dirty="0" smtClean="0">
                <a:latin typeface="Calibri" pitchFamily="34" charset="0"/>
                <a:cs typeface="Calibri" pitchFamily="34" charset="0"/>
              </a:rPr>
              <a:t>test and/or calibration</a:t>
            </a:r>
            <a:r>
              <a:rPr lang="en-US" sz="2800" dirty="0" smtClean="0">
                <a:latin typeface="Calibri" pitchFamily="34" charset="0"/>
                <a:cs typeface="Calibri" pitchFamily="34" charset="0"/>
              </a:rPr>
              <a:t> method is selected and is capable of </a:t>
            </a:r>
            <a:r>
              <a:rPr lang="en-US" sz="2800" i="1" u="sng" dirty="0" smtClean="0">
                <a:latin typeface="Calibri" pitchFamily="34" charset="0"/>
                <a:cs typeface="Calibri" pitchFamily="34" charset="0"/>
              </a:rPr>
              <a:t>meeting the customers’ requirement</a:t>
            </a:r>
            <a:r>
              <a:rPr lang="en-US" sz="2800" dirty="0" smtClean="0">
                <a:latin typeface="Calibri" pitchFamily="34" charset="0"/>
                <a:cs typeface="Calibri" pitchFamily="34" charset="0"/>
              </a:rPr>
              <a:t>. </a:t>
            </a:r>
            <a:endParaRPr lang="ar-KW" sz="2800" b="1" dirty="0" smtClean="0">
              <a:solidFill>
                <a:srgbClr val="0000FF"/>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523220"/>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2800" dirty="0" smtClean="0">
                <a:solidFill>
                  <a:schemeClr val="bg1"/>
                </a:solidFill>
                <a:latin typeface="Calibri" pitchFamily="34" charset="0"/>
                <a:cs typeface="Calibri" pitchFamily="34" charset="0"/>
              </a:rPr>
              <a:t>4. Purchasing services and supplies </a:t>
            </a:r>
          </a:p>
        </p:txBody>
      </p:sp>
      <p:sp>
        <p:nvSpPr>
          <p:cNvPr id="5" name="Rectangle 4"/>
          <p:cNvSpPr/>
          <p:nvPr/>
        </p:nvSpPr>
        <p:spPr>
          <a:xfrm>
            <a:off x="304800" y="990600"/>
            <a:ext cx="8305800" cy="353943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have in place </a:t>
            </a:r>
            <a:r>
              <a:rPr lang="en-US" sz="2800" i="1" u="sng" dirty="0" smtClean="0">
                <a:latin typeface="Calibri" pitchFamily="34" charset="0"/>
                <a:cs typeface="Calibri" pitchFamily="34" charset="0"/>
              </a:rPr>
              <a:t>policies</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procedure(s)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for the </a:t>
            </a:r>
            <a:r>
              <a:rPr lang="en-US" sz="2800" b="1" u="sng" dirty="0" smtClean="0">
                <a:latin typeface="Calibri" pitchFamily="34" charset="0"/>
                <a:cs typeface="Calibri" pitchFamily="34" charset="0"/>
              </a:rPr>
              <a:t>selection and purchasing</a:t>
            </a:r>
            <a:r>
              <a:rPr lang="en-US" sz="2800" dirty="0" smtClean="0">
                <a:latin typeface="Calibri" pitchFamily="34" charset="0"/>
                <a:cs typeface="Calibri" pitchFamily="34" charset="0"/>
              </a:rPr>
              <a:t> of services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supplies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it uses </a:t>
            </a:r>
            <a:r>
              <a:rPr lang="en-US" sz="2800" u="sng" dirty="0" smtClean="0">
                <a:latin typeface="Calibri" pitchFamily="34" charset="0"/>
                <a:cs typeface="Calibri" pitchFamily="34" charset="0"/>
              </a:rPr>
              <a:t>that affect </a:t>
            </a:r>
            <a:r>
              <a:rPr lang="en-US" sz="2800" dirty="0" smtClean="0">
                <a:latin typeface="Calibri" pitchFamily="34" charset="0"/>
                <a:cs typeface="Calibri" pitchFamily="34" charset="0"/>
              </a:rPr>
              <a:t>the quality of the tests and/ or calibrations. </a:t>
            </a:r>
            <a:endParaRPr lang="ar-KW" sz="2800" b="1" dirty="0" smtClean="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0"/>
            <a:ext cx="8305800" cy="2546338"/>
          </a:xfrm>
          <a:prstGeom prst="rect">
            <a:avLst/>
          </a:prstGeom>
        </p:spPr>
        <p:txBody>
          <a:bodyPr wrap="square">
            <a:spAutoFit/>
          </a:bodyPr>
          <a:lstStyle/>
          <a:p>
            <a:pPr algn="just">
              <a:lnSpc>
                <a:spcPct val="200000"/>
              </a:lnSpc>
              <a:spcBef>
                <a:spcPts val="600"/>
              </a:spcBef>
            </a:pPr>
            <a:r>
              <a:rPr lang="en-US" sz="2800" b="1" u="sng" dirty="0" smtClean="0">
                <a:latin typeface="Calibri" pitchFamily="34" charset="0"/>
                <a:cs typeface="Calibri" pitchFamily="34" charset="0"/>
              </a:rPr>
              <a:t>Procedures</a:t>
            </a:r>
            <a:r>
              <a:rPr lang="en-US" sz="2800" dirty="0" smtClean="0">
                <a:latin typeface="Calibri" pitchFamily="34" charset="0"/>
                <a:cs typeface="Calibri" pitchFamily="34" charset="0"/>
              </a:rPr>
              <a:t> </a:t>
            </a:r>
            <a:r>
              <a:rPr lang="en-US" sz="2800" i="1" u="sng" dirty="0" smtClean="0">
                <a:latin typeface="Calibri" pitchFamily="34" charset="0"/>
                <a:cs typeface="Calibri" pitchFamily="34" charset="0"/>
              </a:rPr>
              <a:t>shall include</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purchase</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reception</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storage</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of reagents and laboratory consumable materials relevant for the tests and calibrations. </a:t>
            </a:r>
            <a:endParaRPr lang="ar-KW" sz="2800" b="1" dirty="0" smtClean="0">
              <a:latin typeface="Calibri" pitchFamily="34" charset="0"/>
              <a:cs typeface="Times New Roman" pitchFamily="18" charset="0"/>
            </a:endParaRPr>
          </a:p>
        </p:txBody>
      </p:sp>
      <p:sp>
        <p:nvSpPr>
          <p:cNvPr id="6" name="Rectangle 5"/>
          <p:cNvSpPr/>
          <p:nvPr/>
        </p:nvSpPr>
        <p:spPr>
          <a:xfrm>
            <a:off x="304800" y="3276600"/>
            <a:ext cx="8305800" cy="3246530"/>
          </a:xfrm>
          <a:prstGeom prst="rect">
            <a:avLst/>
          </a:prstGeom>
          <a:solidFill>
            <a:schemeClr val="bg1">
              <a:lumMod val="95000"/>
            </a:schemeClr>
          </a:solidFill>
          <a:ln>
            <a:solidFill>
              <a:srgbClr val="0000FF"/>
            </a:solidFill>
          </a:ln>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The organization shall ensure that all purchased supplies have been </a:t>
            </a:r>
            <a:r>
              <a:rPr lang="en-US" sz="2800" i="1" u="sng" dirty="0" smtClean="0">
                <a:latin typeface="Calibri" pitchFamily="34" charset="0"/>
                <a:cs typeface="Calibri" pitchFamily="34" charset="0"/>
              </a:rPr>
              <a:t>inspected/ verified</a:t>
            </a:r>
            <a:r>
              <a:rPr lang="en-US" sz="2800" dirty="0" smtClean="0">
                <a:latin typeface="Calibri" pitchFamily="34" charset="0"/>
                <a:cs typeface="Calibri" pitchFamily="34" charset="0"/>
              </a:rPr>
              <a:t> as complying with standard specifications/ requirements defined in the methods for the tests and/ or calibrations concerned before being used. </a:t>
            </a:r>
            <a:endParaRPr lang="ar-KW" sz="280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81000"/>
            <a:ext cx="8305800" cy="440120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t>
            </a:r>
            <a:r>
              <a:rPr lang="en-US" sz="2800" u="sng" dirty="0" smtClean="0">
                <a:latin typeface="Calibri" pitchFamily="34" charset="0"/>
                <a:cs typeface="Calibri" pitchFamily="34" charset="0"/>
              </a:rPr>
              <a:t>purchasing documents</a:t>
            </a:r>
            <a:r>
              <a:rPr lang="en-US" sz="2800" dirty="0" smtClean="0">
                <a:latin typeface="Calibri" pitchFamily="34" charset="0"/>
                <a:cs typeface="Calibri" pitchFamily="34" charset="0"/>
              </a:rPr>
              <a:t> contain data </a:t>
            </a:r>
            <a:r>
              <a:rPr lang="en-US" sz="2800" u="sng" dirty="0" smtClean="0">
                <a:latin typeface="Calibri" pitchFamily="34" charset="0"/>
                <a:cs typeface="Calibri" pitchFamily="34" charset="0"/>
              </a:rPr>
              <a:t>describing</a:t>
            </a:r>
            <a:r>
              <a:rPr lang="en-US" sz="2800" dirty="0" smtClean="0">
                <a:latin typeface="Calibri" pitchFamily="34" charset="0"/>
                <a:cs typeface="Calibri" pitchFamily="34" charset="0"/>
              </a:rPr>
              <a:t> the services</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supplies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ordered, and that the documents are reviewed</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approved</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for technical content </a:t>
            </a:r>
            <a:r>
              <a:rPr lang="en-US" sz="2800" u="sng" dirty="0" smtClean="0">
                <a:latin typeface="Calibri" pitchFamily="34" charset="0"/>
                <a:cs typeface="Calibri" pitchFamily="34" charset="0"/>
              </a:rPr>
              <a:t>prior to release</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401050" cy="3416448"/>
          </a:xfrm>
          <a:prstGeom prst="rect">
            <a:avLst/>
          </a:prstGeom>
          <a:noFill/>
          <a:ln>
            <a:noFill/>
            <a:prstDash val="solid"/>
          </a:ln>
        </p:spPr>
        <p:txBody>
          <a:bodyPr>
            <a:spAutoFit/>
          </a:bodyPr>
          <a:lstStyle/>
          <a:p>
            <a:pPr algn="just">
              <a:lnSpc>
                <a:spcPct val="200000"/>
              </a:lnSpc>
              <a:spcBef>
                <a:spcPts val="600"/>
              </a:spcBef>
            </a:pPr>
            <a:r>
              <a:rPr lang="en-US" sz="2800" dirty="0" smtClean="0">
                <a:latin typeface="Calibri" pitchFamily="34" charset="0"/>
                <a:cs typeface="Calibri" pitchFamily="34" charset="0"/>
              </a:rPr>
              <a:t>It is impossible to issue an </a:t>
            </a:r>
            <a:r>
              <a:rPr lang="en-US" sz="2800" u="sng" dirty="0">
                <a:latin typeface="Calibri" pitchFamily="34" charset="0"/>
                <a:cs typeface="Calibri" pitchFamily="34" charset="0"/>
              </a:rPr>
              <a:t>honest Halal </a:t>
            </a:r>
            <a:r>
              <a:rPr lang="en-US" sz="2800" u="sng" dirty="0" smtClean="0">
                <a:latin typeface="Calibri" pitchFamily="34" charset="0"/>
                <a:cs typeface="Calibri" pitchFamily="34" charset="0"/>
              </a:rPr>
              <a:t>certificate </a:t>
            </a:r>
            <a:r>
              <a:rPr lang="en-US" sz="2800" dirty="0" smtClean="0">
                <a:latin typeface="Calibri" pitchFamily="34" charset="0"/>
                <a:cs typeface="Calibri" pitchFamily="34" charset="0"/>
              </a:rPr>
              <a:t>for any Halal product or a Halal service without a certificate from laboratory analysis from a Halal and Quality Laboratory.</a:t>
            </a:r>
            <a:endParaRPr lang="ar-KW" sz="2800"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5. Corrective action</a:t>
            </a:r>
            <a:endParaRPr lang="ar-KW" sz="2800" dirty="0" smtClean="0">
              <a:solidFill>
                <a:schemeClr val="bg1"/>
              </a:solidFill>
              <a:latin typeface="Calibri" pitchFamily="34" charset="0"/>
              <a:cs typeface="Times New Roman" pitchFamily="18" charset="0"/>
            </a:endParaRPr>
          </a:p>
        </p:txBody>
      </p:sp>
      <p:sp>
        <p:nvSpPr>
          <p:cNvPr id="5" name="Rectangle 4"/>
          <p:cNvSpPr/>
          <p:nvPr/>
        </p:nvSpPr>
        <p:spPr>
          <a:xfrm>
            <a:off x="457200" y="990600"/>
            <a:ext cx="8305800" cy="4269887"/>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its laboratory establishes a policy</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procedure</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designates appropriate authorities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for implementing </a:t>
            </a:r>
            <a:r>
              <a:rPr lang="en-US" sz="2800" b="1" u="sng" dirty="0" smtClean="0">
                <a:latin typeface="Calibri" pitchFamily="34" charset="0"/>
                <a:cs typeface="Calibri" pitchFamily="34" charset="0"/>
              </a:rPr>
              <a:t>corrective action</a:t>
            </a:r>
            <a:r>
              <a:rPr lang="en-US" sz="2800" dirty="0" smtClean="0">
                <a:latin typeface="Calibri" pitchFamily="34" charset="0"/>
                <a:cs typeface="Calibri" pitchFamily="34" charset="0"/>
              </a:rPr>
              <a:t> </a:t>
            </a:r>
            <a:r>
              <a:rPr lang="en-US" sz="2800" i="1" u="sng" dirty="0" smtClean="0">
                <a:latin typeface="Calibri" pitchFamily="34" charset="0"/>
                <a:cs typeface="Calibri" pitchFamily="34" charset="0"/>
              </a:rPr>
              <a:t>when non-conforming work in the management system</a:t>
            </a:r>
            <a:r>
              <a:rPr lang="en-US" sz="2800" b="1" baseline="30000" dirty="0">
                <a:solidFill>
                  <a:srgbClr val="FF0000"/>
                </a:solidFill>
                <a:latin typeface="Calibri" pitchFamily="34" charset="0"/>
                <a:cs typeface="Calibri" pitchFamily="34" charset="0"/>
              </a:rPr>
              <a:t>1</a:t>
            </a:r>
            <a:r>
              <a:rPr lang="en-US" sz="2800" i="1" u="sng" dirty="0" smtClean="0">
                <a:latin typeface="Calibri" pitchFamily="34" charset="0"/>
                <a:cs typeface="Calibri" pitchFamily="34" charset="0"/>
              </a:rPr>
              <a:t> or technical operations</a:t>
            </a:r>
            <a:r>
              <a:rPr lang="en-US" sz="2800" b="1" baseline="30000" dirty="0" smtClean="0">
                <a:solidFill>
                  <a:srgbClr val="FF0000"/>
                </a:solidFill>
                <a:latin typeface="Calibri" pitchFamily="34" charset="0"/>
                <a:cs typeface="Calibri" pitchFamily="34" charset="0"/>
              </a:rPr>
              <a:t>2</a:t>
            </a:r>
            <a:r>
              <a:rPr lang="en-US" sz="2800" i="1" u="sng" dirty="0" smtClean="0">
                <a:latin typeface="Calibri" pitchFamily="34" charset="0"/>
                <a:cs typeface="Calibri" pitchFamily="34" charset="0"/>
              </a:rPr>
              <a:t> have been identified</a:t>
            </a:r>
            <a:r>
              <a:rPr lang="en-US" sz="2800" dirty="0" smtClean="0">
                <a:latin typeface="Calibri" pitchFamily="34" charset="0"/>
                <a:cs typeface="Calibri" pitchFamily="34" charset="0"/>
              </a:rPr>
              <a:t>.</a:t>
            </a:r>
            <a:endParaRPr lang="ar-KW" sz="2800" b="1" dirty="0" smtClean="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6. Management reviews </a:t>
            </a:r>
            <a:endParaRPr lang="ar-KW" sz="2800" dirty="0" smtClean="0">
              <a:solidFill>
                <a:schemeClr val="bg1"/>
              </a:solidFill>
              <a:latin typeface="Calibri" pitchFamily="34" charset="0"/>
              <a:cs typeface="Times New Roman" pitchFamily="18" charset="0"/>
            </a:endParaRPr>
          </a:p>
        </p:txBody>
      </p:sp>
      <p:sp>
        <p:nvSpPr>
          <p:cNvPr id="5" name="Rectangle 4"/>
          <p:cNvSpPr/>
          <p:nvPr/>
        </p:nvSpPr>
        <p:spPr>
          <a:xfrm>
            <a:off x="381000" y="990600"/>
            <a:ext cx="8382000" cy="440120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to </a:t>
            </a:r>
            <a:r>
              <a:rPr lang="en-US" sz="2800" i="1" u="sng" dirty="0" smtClean="0">
                <a:latin typeface="Calibri" pitchFamily="34" charset="0"/>
                <a:cs typeface="Calibri" pitchFamily="34" charset="0"/>
              </a:rPr>
              <a:t>periodically</a:t>
            </a:r>
            <a:r>
              <a:rPr lang="en-US" sz="2800" dirty="0" smtClean="0">
                <a:latin typeface="Calibri" pitchFamily="34" charset="0"/>
                <a:cs typeface="Calibri" pitchFamily="34" charset="0"/>
              </a:rPr>
              <a:t> conduct a review of the laboratory’s management system</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testing</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or calibration</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activities to ensure their continuing </a:t>
            </a:r>
            <a:r>
              <a:rPr lang="en-US" sz="2800" u="sng" dirty="0" smtClean="0">
                <a:latin typeface="Calibri" pitchFamily="34" charset="0"/>
                <a:cs typeface="Calibri" pitchFamily="34" charset="0"/>
              </a:rPr>
              <a:t>suitability</a:t>
            </a:r>
            <a:r>
              <a:rPr lang="en-US" sz="2800" dirty="0" smtClean="0">
                <a:latin typeface="Calibri" pitchFamily="34" charset="0"/>
                <a:cs typeface="Calibri" pitchFamily="34" charset="0"/>
              </a:rPr>
              <a:t> and </a:t>
            </a:r>
            <a:r>
              <a:rPr lang="en-US" sz="2800" b="1" u="sng" dirty="0" smtClean="0">
                <a:latin typeface="Calibri" pitchFamily="34" charset="0"/>
                <a:cs typeface="Calibri" pitchFamily="34" charset="0"/>
              </a:rPr>
              <a:t>effectiveness</a:t>
            </a:r>
            <a:r>
              <a:rPr lang="en-US" sz="2800" dirty="0" smtClean="0">
                <a:latin typeface="Calibri" pitchFamily="34" charset="0"/>
                <a:cs typeface="Calibri" pitchFamily="34" charset="0"/>
              </a:rPr>
              <a:t>, and to introduce necessary changes</a:t>
            </a:r>
            <a:r>
              <a:rPr lang="en-US" sz="2800" b="1" baseline="30000" dirty="0" smtClean="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or improvements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t>
            </a:r>
            <a:endParaRPr lang="ar-KW" sz="2800" b="1" dirty="0" smtClean="0">
              <a:latin typeface="Calibri" pitchFamily="34" charset="0"/>
              <a:cs typeface="Times New Roman" pitchFamily="18" charset="0"/>
            </a:endParaRPr>
          </a:p>
        </p:txBody>
      </p:sp>
      <p:sp>
        <p:nvSpPr>
          <p:cNvPr id="7" name="Rectangle 6"/>
          <p:cNvSpPr/>
          <p:nvPr/>
        </p:nvSpPr>
        <p:spPr>
          <a:xfrm>
            <a:off x="304800" y="5362262"/>
            <a:ext cx="8382000" cy="954107"/>
          </a:xfrm>
          <a:prstGeom prst="rect">
            <a:avLst/>
          </a:prstGeom>
          <a:solidFill>
            <a:schemeClr val="bg1">
              <a:lumMod val="95000"/>
            </a:schemeClr>
          </a:solidFill>
          <a:ln>
            <a:solidFill>
              <a:srgbClr val="0000FF"/>
            </a:solid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review shall take account of: </a:t>
            </a:r>
            <a:endParaRPr lang="ar-KW" sz="2800" b="1" dirty="0" smtClean="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52400"/>
            <a:ext cx="8686800" cy="6494085"/>
          </a:xfrm>
          <a:prstGeom prst="rect">
            <a:avLst/>
          </a:prstGeom>
        </p:spPr>
        <p:txBody>
          <a:bodyPr wrap="square">
            <a:spAutoFit/>
          </a:bodyPr>
          <a:lstStyle/>
          <a:p>
            <a:pPr algn="just">
              <a:lnSpc>
                <a:spcPct val="150000"/>
              </a:lnSpc>
              <a:spcBef>
                <a:spcPts val="600"/>
              </a:spcBef>
            </a:pPr>
            <a:r>
              <a:rPr lang="en-US" sz="2000" dirty="0" smtClean="0">
                <a:latin typeface="Calibri" pitchFamily="34" charset="0"/>
                <a:cs typeface="Calibri" pitchFamily="34" charset="0"/>
              </a:rPr>
              <a:t>a) </a:t>
            </a:r>
            <a:r>
              <a:rPr lang="en-US" sz="2000" u="sng" dirty="0" smtClean="0">
                <a:latin typeface="Calibri" pitchFamily="34" charset="0"/>
                <a:cs typeface="Calibri" pitchFamily="34" charset="0"/>
              </a:rPr>
              <a:t>suitability</a:t>
            </a:r>
            <a:r>
              <a:rPr lang="en-US" sz="2000" dirty="0" smtClean="0">
                <a:latin typeface="Calibri" pitchFamily="34" charset="0"/>
                <a:cs typeface="Calibri" pitchFamily="34" charset="0"/>
              </a:rPr>
              <a:t> of policies</a:t>
            </a:r>
            <a:r>
              <a:rPr lang="en-US" sz="2000" b="1" baseline="30000" dirty="0">
                <a:solidFill>
                  <a:srgbClr val="FF0000"/>
                </a:solidFill>
                <a:latin typeface="Calibri" pitchFamily="34" charset="0"/>
                <a:cs typeface="Calibri" pitchFamily="34" charset="0"/>
              </a:rPr>
              <a:t>1</a:t>
            </a:r>
            <a:r>
              <a:rPr lang="en-US" sz="2000" dirty="0" smtClean="0">
                <a:latin typeface="Calibri" pitchFamily="34" charset="0"/>
                <a:cs typeface="Calibri" pitchFamily="34" charset="0"/>
              </a:rPr>
              <a:t> and procedures</a:t>
            </a:r>
            <a:r>
              <a:rPr lang="en-US" sz="2000" b="1" baseline="30000" dirty="0" smtClean="0">
                <a:solidFill>
                  <a:srgbClr val="FF0000"/>
                </a:solidFill>
                <a:latin typeface="Calibri" pitchFamily="34" charset="0"/>
                <a:cs typeface="Calibri" pitchFamily="34" charset="0"/>
              </a:rPr>
              <a:t>2</a:t>
            </a:r>
            <a:r>
              <a:rPr lang="en-US" sz="2000" dirty="0" smtClean="0">
                <a:latin typeface="Calibri" pitchFamily="34" charset="0"/>
                <a:cs typeface="Calibri" pitchFamily="34" charset="0"/>
              </a:rPr>
              <a:t>.</a:t>
            </a:r>
            <a:endParaRPr lang="ar-KW" sz="2000" b="1" dirty="0" smtClean="0">
              <a:solidFill>
                <a:srgbClr val="0000FF"/>
              </a:solidFill>
              <a:latin typeface="Calibri" pitchFamily="34" charset="0"/>
              <a:cs typeface="Times New Roman" pitchFamily="18" charset="0"/>
            </a:endParaRPr>
          </a:p>
          <a:p>
            <a:pPr algn="just">
              <a:lnSpc>
                <a:spcPct val="150000"/>
              </a:lnSpc>
              <a:spcBef>
                <a:spcPts val="600"/>
              </a:spcBef>
            </a:pPr>
            <a:r>
              <a:rPr lang="en-US" sz="2000" dirty="0" smtClean="0">
                <a:latin typeface="Calibri" pitchFamily="34" charset="0"/>
                <a:cs typeface="Calibri" pitchFamily="34" charset="0"/>
              </a:rPr>
              <a:t>b) </a:t>
            </a:r>
            <a:r>
              <a:rPr lang="en-US" sz="2000" u="sng" dirty="0" smtClean="0">
                <a:latin typeface="Calibri" pitchFamily="34" charset="0"/>
                <a:cs typeface="Calibri" pitchFamily="34" charset="0"/>
              </a:rPr>
              <a:t>reports</a:t>
            </a:r>
            <a:r>
              <a:rPr lang="en-US" sz="2000" dirty="0" smtClean="0">
                <a:latin typeface="Calibri" pitchFamily="34" charset="0"/>
                <a:cs typeface="Calibri" pitchFamily="34" charset="0"/>
              </a:rPr>
              <a:t> from managerial and supervisory personnel.</a:t>
            </a:r>
          </a:p>
          <a:p>
            <a:pPr algn="just">
              <a:lnSpc>
                <a:spcPct val="150000"/>
              </a:lnSpc>
              <a:spcBef>
                <a:spcPts val="600"/>
              </a:spcBef>
            </a:pPr>
            <a:r>
              <a:rPr lang="en-US" sz="2000" dirty="0" smtClean="0">
                <a:latin typeface="Calibri" pitchFamily="34" charset="0"/>
                <a:cs typeface="Calibri" pitchFamily="34" charset="0"/>
              </a:rPr>
              <a:t>c) the outcome of recent internal </a:t>
            </a:r>
            <a:r>
              <a:rPr lang="en-US" sz="2000" u="sng" dirty="0" smtClean="0">
                <a:latin typeface="Calibri" pitchFamily="34" charset="0"/>
                <a:cs typeface="Calibri" pitchFamily="34" charset="0"/>
              </a:rPr>
              <a:t>audits</a:t>
            </a:r>
            <a:r>
              <a:rPr lang="en-US" sz="2000" dirty="0" smtClean="0">
                <a:latin typeface="Calibri" pitchFamily="34" charset="0"/>
                <a:cs typeface="Calibri" pitchFamily="34" charset="0"/>
              </a:rPr>
              <a:t>.</a:t>
            </a:r>
          </a:p>
          <a:p>
            <a:pPr algn="just">
              <a:lnSpc>
                <a:spcPct val="150000"/>
              </a:lnSpc>
              <a:spcBef>
                <a:spcPts val="600"/>
              </a:spcBef>
            </a:pPr>
            <a:r>
              <a:rPr lang="en-US" sz="2000" dirty="0" smtClean="0">
                <a:latin typeface="Calibri" pitchFamily="34" charset="0"/>
                <a:cs typeface="Calibri" pitchFamily="34" charset="0"/>
              </a:rPr>
              <a:t>d) </a:t>
            </a:r>
            <a:r>
              <a:rPr lang="en-US" sz="2000" u="sng" dirty="0" smtClean="0">
                <a:latin typeface="Calibri" pitchFamily="34" charset="0"/>
                <a:cs typeface="Calibri" pitchFamily="34" charset="0"/>
              </a:rPr>
              <a:t>corrective and preventive actions</a:t>
            </a:r>
            <a:r>
              <a:rPr lang="en-US" sz="2000" dirty="0" smtClean="0">
                <a:latin typeface="Calibri" pitchFamily="34" charset="0"/>
                <a:cs typeface="Calibri" pitchFamily="34" charset="0"/>
              </a:rPr>
              <a:t>.</a:t>
            </a:r>
          </a:p>
          <a:p>
            <a:pPr algn="just">
              <a:lnSpc>
                <a:spcPct val="150000"/>
              </a:lnSpc>
              <a:spcBef>
                <a:spcPts val="600"/>
              </a:spcBef>
            </a:pPr>
            <a:r>
              <a:rPr lang="en-US" sz="2000" dirty="0" smtClean="0">
                <a:latin typeface="Calibri" pitchFamily="34" charset="0"/>
                <a:cs typeface="Calibri" pitchFamily="34" charset="0"/>
              </a:rPr>
              <a:t>d) </a:t>
            </a:r>
            <a:r>
              <a:rPr lang="en-US" sz="2000" u="sng" dirty="0" smtClean="0">
                <a:latin typeface="Calibri" pitchFamily="34" charset="0"/>
                <a:cs typeface="Calibri" pitchFamily="34" charset="0"/>
              </a:rPr>
              <a:t>assessment</a:t>
            </a:r>
            <a:r>
              <a:rPr lang="en-US" sz="2000" dirty="0" smtClean="0">
                <a:latin typeface="Calibri" pitchFamily="34" charset="0"/>
                <a:cs typeface="Calibri" pitchFamily="34" charset="0"/>
              </a:rPr>
              <a:t> by external bodies.</a:t>
            </a:r>
          </a:p>
          <a:p>
            <a:pPr algn="just">
              <a:lnSpc>
                <a:spcPct val="150000"/>
              </a:lnSpc>
              <a:spcBef>
                <a:spcPts val="600"/>
              </a:spcBef>
            </a:pPr>
            <a:r>
              <a:rPr lang="en-US" sz="2000" dirty="0" smtClean="0">
                <a:latin typeface="Calibri" pitchFamily="34" charset="0"/>
                <a:cs typeface="Calibri" pitchFamily="34" charset="0"/>
              </a:rPr>
              <a:t>e) the </a:t>
            </a:r>
            <a:r>
              <a:rPr lang="en-US" sz="2000" u="sng" dirty="0" smtClean="0">
                <a:latin typeface="Calibri" pitchFamily="34" charset="0"/>
                <a:cs typeface="Calibri" pitchFamily="34" charset="0"/>
              </a:rPr>
              <a:t>results</a:t>
            </a:r>
            <a:r>
              <a:rPr lang="en-US" sz="2000" dirty="0" smtClean="0">
                <a:latin typeface="Calibri" pitchFamily="34" charset="0"/>
                <a:cs typeface="Calibri" pitchFamily="34" charset="0"/>
              </a:rPr>
              <a:t> of inter-laboratory comparisons or </a:t>
            </a:r>
            <a:r>
              <a:rPr lang="en-US" sz="2000" u="sng" dirty="0" smtClean="0">
                <a:latin typeface="Calibri" pitchFamily="34" charset="0"/>
                <a:cs typeface="Calibri" pitchFamily="34" charset="0"/>
              </a:rPr>
              <a:t>proficiency tests</a:t>
            </a:r>
            <a:r>
              <a:rPr lang="en-US" sz="2000" dirty="0" smtClean="0">
                <a:latin typeface="Calibri" pitchFamily="34" charset="0"/>
                <a:cs typeface="Calibri" pitchFamily="34" charset="0"/>
              </a:rPr>
              <a:t>.</a:t>
            </a:r>
          </a:p>
          <a:p>
            <a:pPr algn="just">
              <a:lnSpc>
                <a:spcPct val="150000"/>
              </a:lnSpc>
              <a:spcBef>
                <a:spcPts val="600"/>
              </a:spcBef>
            </a:pPr>
            <a:r>
              <a:rPr lang="en-US" sz="2000" dirty="0" smtClean="0">
                <a:latin typeface="Calibri" pitchFamily="34" charset="0"/>
                <a:cs typeface="Calibri" pitchFamily="34" charset="0"/>
              </a:rPr>
              <a:t>f) changes in the volume</a:t>
            </a:r>
            <a:r>
              <a:rPr lang="en-US" sz="2000" b="1" baseline="30000" dirty="0">
                <a:solidFill>
                  <a:srgbClr val="FF0000"/>
                </a:solidFill>
                <a:latin typeface="Calibri" pitchFamily="34" charset="0"/>
                <a:cs typeface="Calibri" pitchFamily="34" charset="0"/>
              </a:rPr>
              <a:t>1</a:t>
            </a:r>
            <a:r>
              <a:rPr lang="en-US" sz="2000" dirty="0" smtClean="0">
                <a:latin typeface="Calibri" pitchFamily="34" charset="0"/>
                <a:cs typeface="Calibri" pitchFamily="34" charset="0"/>
              </a:rPr>
              <a:t> and type</a:t>
            </a:r>
            <a:r>
              <a:rPr lang="en-US" sz="2000" b="1" baseline="30000" dirty="0" smtClean="0">
                <a:solidFill>
                  <a:srgbClr val="FF0000"/>
                </a:solidFill>
                <a:latin typeface="Calibri" pitchFamily="34" charset="0"/>
                <a:cs typeface="Calibri" pitchFamily="34" charset="0"/>
              </a:rPr>
              <a:t>2</a:t>
            </a:r>
            <a:r>
              <a:rPr lang="en-US" sz="2000" dirty="0" smtClean="0">
                <a:latin typeface="Calibri" pitchFamily="34" charset="0"/>
                <a:cs typeface="Calibri" pitchFamily="34" charset="0"/>
              </a:rPr>
              <a:t> of the work.</a:t>
            </a:r>
          </a:p>
          <a:p>
            <a:pPr algn="just">
              <a:lnSpc>
                <a:spcPct val="150000"/>
              </a:lnSpc>
              <a:spcBef>
                <a:spcPts val="600"/>
              </a:spcBef>
            </a:pPr>
            <a:r>
              <a:rPr lang="en-US" sz="2000" dirty="0" smtClean="0">
                <a:latin typeface="Calibri" pitchFamily="34" charset="0"/>
                <a:cs typeface="Calibri" pitchFamily="34" charset="0"/>
              </a:rPr>
              <a:t>g) customer </a:t>
            </a:r>
            <a:r>
              <a:rPr lang="en-US" sz="2000" u="sng" dirty="0" smtClean="0">
                <a:latin typeface="Calibri" pitchFamily="34" charset="0"/>
                <a:cs typeface="Calibri" pitchFamily="34" charset="0"/>
              </a:rPr>
              <a:t>feedback</a:t>
            </a:r>
            <a:r>
              <a:rPr lang="en-US" sz="2000" dirty="0" smtClean="0">
                <a:latin typeface="Calibri" pitchFamily="34" charset="0"/>
                <a:cs typeface="Calibri" pitchFamily="34" charset="0"/>
              </a:rPr>
              <a:t>.</a:t>
            </a:r>
          </a:p>
          <a:p>
            <a:pPr algn="just">
              <a:lnSpc>
                <a:spcPct val="150000"/>
              </a:lnSpc>
              <a:spcBef>
                <a:spcPts val="600"/>
              </a:spcBef>
            </a:pPr>
            <a:r>
              <a:rPr lang="en-US" sz="2000" dirty="0" smtClean="0">
                <a:latin typeface="Calibri" pitchFamily="34" charset="0"/>
                <a:cs typeface="Calibri" pitchFamily="34" charset="0"/>
              </a:rPr>
              <a:t>h) </a:t>
            </a:r>
            <a:r>
              <a:rPr lang="en-US" sz="2000" u="sng" dirty="0" smtClean="0">
                <a:latin typeface="Calibri" pitchFamily="34" charset="0"/>
                <a:cs typeface="Calibri" pitchFamily="34" charset="0"/>
              </a:rPr>
              <a:t>complaints</a:t>
            </a:r>
            <a:r>
              <a:rPr lang="en-US" sz="2000" dirty="0" smtClean="0">
                <a:latin typeface="Calibri" pitchFamily="34" charset="0"/>
                <a:cs typeface="Calibri" pitchFamily="34" charset="0"/>
              </a:rPr>
              <a:t>.</a:t>
            </a:r>
          </a:p>
          <a:p>
            <a:pPr marL="514350" indent="-514350" algn="just">
              <a:lnSpc>
                <a:spcPct val="150000"/>
              </a:lnSpc>
              <a:spcBef>
                <a:spcPts val="600"/>
              </a:spcBef>
              <a:buAutoNum type="romanLcParenR"/>
            </a:pPr>
            <a:r>
              <a:rPr lang="en-US" sz="2000" dirty="0" smtClean="0">
                <a:latin typeface="Calibri" pitchFamily="34" charset="0"/>
                <a:cs typeface="Calibri" pitchFamily="34" charset="0"/>
              </a:rPr>
              <a:t>recommendations for </a:t>
            </a:r>
            <a:r>
              <a:rPr lang="en-US" sz="2000" u="sng" dirty="0" smtClean="0">
                <a:latin typeface="Calibri" pitchFamily="34" charset="0"/>
                <a:cs typeface="Calibri" pitchFamily="34" charset="0"/>
              </a:rPr>
              <a:t>improvement</a:t>
            </a:r>
            <a:r>
              <a:rPr lang="en-US" sz="2000" dirty="0" smtClean="0">
                <a:latin typeface="Calibri" pitchFamily="34" charset="0"/>
                <a:cs typeface="Calibri" pitchFamily="34" charset="0"/>
              </a:rPr>
              <a:t>.</a:t>
            </a:r>
          </a:p>
          <a:p>
            <a:pPr marL="514350" indent="-514350" algn="just">
              <a:lnSpc>
                <a:spcPct val="150000"/>
              </a:lnSpc>
              <a:spcBef>
                <a:spcPts val="600"/>
              </a:spcBef>
            </a:pPr>
            <a:r>
              <a:rPr lang="en-US" sz="2000" dirty="0" smtClean="0">
                <a:latin typeface="Calibri" pitchFamily="34" charset="0"/>
                <a:cs typeface="Calibri" pitchFamily="34" charset="0"/>
              </a:rPr>
              <a:t>j) </a:t>
            </a:r>
            <a:r>
              <a:rPr lang="en-US" sz="2000" u="sng" dirty="0" smtClean="0">
                <a:latin typeface="Calibri" pitchFamily="34" charset="0"/>
                <a:cs typeface="Calibri" pitchFamily="34" charset="0"/>
              </a:rPr>
              <a:t>other</a:t>
            </a:r>
            <a:r>
              <a:rPr lang="en-US" sz="2000" dirty="0" smtClean="0">
                <a:latin typeface="Calibri" pitchFamily="34" charset="0"/>
                <a:cs typeface="Calibri" pitchFamily="34" charset="0"/>
              </a:rPr>
              <a:t> relevant factors, such as quality control activities</a:t>
            </a:r>
            <a:r>
              <a:rPr lang="en-US" sz="2000" b="1" baseline="30000" dirty="0">
                <a:solidFill>
                  <a:srgbClr val="FF0000"/>
                </a:solidFill>
                <a:latin typeface="Calibri" pitchFamily="34" charset="0"/>
                <a:cs typeface="Calibri" pitchFamily="34" charset="0"/>
              </a:rPr>
              <a:t>1</a:t>
            </a:r>
            <a:r>
              <a:rPr lang="en-US" sz="2000" dirty="0" smtClean="0">
                <a:latin typeface="Calibri" pitchFamily="34" charset="0"/>
                <a:cs typeface="Calibri" pitchFamily="34" charset="0"/>
              </a:rPr>
              <a:t>, resources</a:t>
            </a:r>
            <a:r>
              <a:rPr lang="en-US" sz="2000" b="1" baseline="30000" dirty="0" smtClean="0">
                <a:solidFill>
                  <a:srgbClr val="FF0000"/>
                </a:solidFill>
                <a:latin typeface="Calibri" pitchFamily="34" charset="0"/>
                <a:cs typeface="Calibri" pitchFamily="34" charset="0"/>
              </a:rPr>
              <a:t>2</a:t>
            </a:r>
            <a:r>
              <a:rPr lang="en-US" sz="2000" dirty="0" smtClean="0">
                <a:latin typeface="Calibri" pitchFamily="34" charset="0"/>
                <a:cs typeface="Calibri" pitchFamily="34" charset="0"/>
              </a:rPr>
              <a:t> and staff training</a:t>
            </a:r>
            <a:r>
              <a:rPr lang="en-US" sz="2000" b="1" baseline="30000" dirty="0" smtClean="0">
                <a:solidFill>
                  <a:srgbClr val="FF0000"/>
                </a:solidFill>
                <a:latin typeface="Calibri" pitchFamily="34" charset="0"/>
                <a:cs typeface="Calibri" pitchFamily="34" charset="0"/>
              </a:rPr>
              <a:t>3</a:t>
            </a:r>
            <a:r>
              <a:rPr lang="en-US" sz="2000" dirty="0" smtClean="0">
                <a:latin typeface="Calibri" pitchFamily="34" charset="0"/>
                <a:cs typeface="Calibri" pitchFamily="34" charset="0"/>
              </a:rPr>
              <a:t>.</a:t>
            </a:r>
            <a:endParaRPr lang="ar-KW" sz="2000" b="1" dirty="0">
              <a:solidFill>
                <a:srgbClr val="0000FF"/>
              </a:solidFill>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 calcmode="lin" valueType="num">
                                      <p:cBhvr additive="base">
                                        <p:cTn id="6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76200"/>
            <a:ext cx="8534400" cy="738664"/>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Technical requirements (QA*/QC Programs)</a:t>
            </a:r>
            <a:endParaRPr lang="en-US" sz="2800" dirty="0">
              <a:solidFill>
                <a:schemeClr val="bg1"/>
              </a:solidFill>
              <a:latin typeface="Calibri" pitchFamily="34" charset="0"/>
              <a:cs typeface="Calibri" pitchFamily="34" charset="0"/>
            </a:endParaRPr>
          </a:p>
        </p:txBody>
      </p:sp>
      <p:sp>
        <p:nvSpPr>
          <p:cNvPr id="5" name="Rectangle 11"/>
          <p:cNvSpPr/>
          <p:nvPr/>
        </p:nvSpPr>
        <p:spPr>
          <a:xfrm>
            <a:off x="228600" y="1124744"/>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r>
              <a:rPr lang="en-US" sz="3200" dirty="0" smtClean="0">
                <a:solidFill>
                  <a:schemeClr val="bg1"/>
                </a:solidFill>
                <a:latin typeface="Calibri" pitchFamily="34" charset="0"/>
                <a:cs typeface="Calibri" pitchFamily="34" charset="0"/>
              </a:rPr>
              <a:t>1. Personnel </a:t>
            </a:r>
          </a:p>
        </p:txBody>
      </p:sp>
      <p:sp>
        <p:nvSpPr>
          <p:cNvPr id="6" name="Rectangle 11"/>
          <p:cNvSpPr/>
          <p:nvPr/>
        </p:nvSpPr>
        <p:spPr>
          <a:xfrm>
            <a:off x="228600" y="2906360"/>
            <a:ext cx="8534400" cy="523220"/>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2800" dirty="0" smtClean="0">
                <a:solidFill>
                  <a:schemeClr val="bg1"/>
                </a:solidFill>
                <a:latin typeface="Calibri" pitchFamily="34" charset="0"/>
                <a:cs typeface="Calibri" pitchFamily="34" charset="0"/>
              </a:rPr>
              <a:t>3. Standard Operating Procedures (SOP’s) </a:t>
            </a:r>
            <a:endParaRPr lang="ar-KW" sz="2800" dirty="0">
              <a:solidFill>
                <a:schemeClr val="bg1"/>
              </a:solidFill>
              <a:latin typeface="Calibri" pitchFamily="34" charset="0"/>
              <a:cs typeface="Times New Roman" pitchFamily="18" charset="0"/>
            </a:endParaRPr>
          </a:p>
        </p:txBody>
      </p:sp>
      <p:sp>
        <p:nvSpPr>
          <p:cNvPr id="7" name="Rectangle 11"/>
          <p:cNvSpPr/>
          <p:nvPr/>
        </p:nvSpPr>
        <p:spPr>
          <a:xfrm>
            <a:off x="228600" y="2042264"/>
            <a:ext cx="8534400" cy="523220"/>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spcBef>
                <a:spcPts val="600"/>
              </a:spcBef>
            </a:pPr>
            <a:r>
              <a:rPr lang="en-US" sz="2800" dirty="0" smtClean="0">
                <a:solidFill>
                  <a:schemeClr val="bg1"/>
                </a:solidFill>
                <a:latin typeface="Calibri" pitchFamily="34" charset="0"/>
                <a:cs typeface="Calibri" pitchFamily="34" charset="0"/>
              </a:rPr>
              <a:t>2. Accommodation and environmental conditions</a:t>
            </a:r>
            <a:endParaRPr lang="ar-KW" sz="2800" dirty="0" smtClean="0">
              <a:solidFill>
                <a:schemeClr val="bg1"/>
              </a:solidFill>
              <a:latin typeface="Calibri" pitchFamily="34" charset="0"/>
              <a:cs typeface="Times New Roman" pitchFamily="18" charset="0"/>
            </a:endParaRPr>
          </a:p>
        </p:txBody>
      </p:sp>
      <p:sp>
        <p:nvSpPr>
          <p:cNvPr id="8" name="Rectangle 1"/>
          <p:cNvSpPr>
            <a:spLocks noChangeArrowheads="1"/>
          </p:cNvSpPr>
          <p:nvPr/>
        </p:nvSpPr>
        <p:spPr bwMode="auto">
          <a:xfrm>
            <a:off x="52244" y="6197242"/>
            <a:ext cx="8405956"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eaLnBrk="1" fontAlgn="base" latinLnBrk="0" hangingPunct="1">
              <a:lnSpc>
                <a:spcPct val="100000"/>
              </a:lnSpc>
              <a:spcBef>
                <a:spcPct val="0"/>
              </a:spcBef>
              <a:spcAft>
                <a:spcPct val="0"/>
              </a:spcAft>
              <a:buClrTx/>
              <a:buSzTx/>
              <a:buFontTx/>
              <a:buNone/>
              <a:tabLst>
                <a:tab pos="457200" algn="l"/>
                <a:tab pos="939800" algn="l"/>
              </a:tabLst>
            </a:pPr>
            <a:r>
              <a:rPr kumimoji="0" lang="en-AU" sz="200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*Quality Assurance Programs need to be in place to ensure quality of test data.</a:t>
            </a:r>
            <a:endParaRPr kumimoji="0" lang="en-AU" sz="2000" i="0" u="none" strike="noStrike" cap="none" normalizeH="0" baseline="0" dirty="0" smtClean="0">
              <a:ln>
                <a:noFill/>
              </a:ln>
              <a:solidFill>
                <a:schemeClr val="tx1"/>
              </a:solidFill>
              <a:effectLst/>
              <a:latin typeface="Calibri" pitchFamily="34" charset="0"/>
              <a:cs typeface="Calibri" pitchFamily="34" charset="0"/>
            </a:endParaRPr>
          </a:p>
        </p:txBody>
      </p:sp>
    </p:spTree>
    <p:extLst>
      <p:ext uri="{BB962C8B-B14F-4D97-AF65-F5344CB8AC3E}">
        <p14:creationId xmlns="" xmlns:p14="http://schemas.microsoft.com/office/powerpoint/2010/main" val="40701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993631"/>
            <a:ext cx="8305800" cy="440120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the </a:t>
            </a:r>
            <a:r>
              <a:rPr lang="en-US" sz="2800" i="1" u="sng" dirty="0" smtClean="0">
                <a:latin typeface="Calibri" pitchFamily="34" charset="0"/>
                <a:cs typeface="Calibri" pitchFamily="34" charset="0"/>
              </a:rPr>
              <a:t>competence</a:t>
            </a:r>
            <a:r>
              <a:rPr lang="en-US" sz="2800" dirty="0" smtClean="0">
                <a:latin typeface="Calibri" pitchFamily="34" charset="0"/>
                <a:cs typeface="Calibri" pitchFamily="34" charset="0"/>
              </a:rPr>
              <a:t> of all who operate specific equipment</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perform tests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or calibrations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evaluate results</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and sign test reports</a:t>
            </a:r>
            <a:r>
              <a:rPr lang="en-US" sz="2800" b="1" baseline="30000" dirty="0" smtClean="0">
                <a:solidFill>
                  <a:srgbClr val="FF0000"/>
                </a:solidFill>
                <a:latin typeface="Calibri" pitchFamily="34" charset="0"/>
                <a:cs typeface="Calibri" pitchFamily="34" charset="0"/>
              </a:rPr>
              <a:t>5</a:t>
            </a:r>
            <a:r>
              <a:rPr lang="en-US" sz="2800" dirty="0" smtClean="0">
                <a:latin typeface="Calibri" pitchFamily="34" charset="0"/>
                <a:cs typeface="Calibri" pitchFamily="34" charset="0"/>
              </a:rPr>
              <a:t> and calibration certificates</a:t>
            </a:r>
            <a:r>
              <a:rPr lang="en-US" sz="2800" b="1" baseline="30000" dirty="0" smtClean="0">
                <a:solidFill>
                  <a:srgbClr val="FF0000"/>
                </a:solidFill>
                <a:latin typeface="Calibri" pitchFamily="34" charset="0"/>
                <a:cs typeface="Calibri" pitchFamily="34" charset="0"/>
              </a:rPr>
              <a:t>6</a:t>
            </a:r>
            <a:r>
              <a:rPr lang="en-US" sz="2800" dirty="0" smtClean="0">
                <a:latin typeface="Calibri" pitchFamily="34" charset="0"/>
                <a:cs typeface="Calibri" pitchFamily="34" charset="0"/>
              </a:rPr>
              <a:t>. Staff undergoing </a:t>
            </a:r>
            <a:r>
              <a:rPr lang="en-US" sz="2800" u="sng" dirty="0" smtClean="0">
                <a:latin typeface="Calibri" pitchFamily="34" charset="0"/>
                <a:cs typeface="Calibri" pitchFamily="34" charset="0"/>
              </a:rPr>
              <a:t>training</a:t>
            </a:r>
            <a:r>
              <a:rPr lang="en-US" sz="2800" dirty="0" smtClean="0">
                <a:latin typeface="Calibri" pitchFamily="34" charset="0"/>
                <a:cs typeface="Calibri" pitchFamily="34" charset="0"/>
              </a:rPr>
              <a:t> shall be supervised appropriately.</a:t>
            </a:r>
            <a:endParaRPr lang="ar-KW" sz="2800" b="1" dirty="0" smtClean="0">
              <a:latin typeface="Calibri" pitchFamily="34" charset="0"/>
              <a:cs typeface="Times New Roman" pitchFamily="18" charset="0"/>
            </a:endParaRPr>
          </a:p>
        </p:txBody>
      </p:sp>
      <p:sp>
        <p:nvSpPr>
          <p:cNvPr id="7" name="Rectangle 11"/>
          <p:cNvSpPr/>
          <p:nvPr/>
        </p:nvSpPr>
        <p:spPr>
          <a:xfrm>
            <a:off x="228600" y="332656"/>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r>
              <a:rPr lang="en-US" sz="3200" dirty="0" smtClean="0">
                <a:solidFill>
                  <a:schemeClr val="bg1"/>
                </a:solidFill>
                <a:latin typeface="Calibri" pitchFamily="34" charset="0"/>
                <a:cs typeface="Calibri" pitchFamily="34" charset="0"/>
              </a:rPr>
              <a:t>1. Personnel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147520"/>
            <a:ext cx="8305800" cy="440120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a:t>
            </a:r>
            <a:r>
              <a:rPr lang="en-US" sz="2800" b="1" u="sng" dirty="0" smtClean="0">
                <a:latin typeface="Calibri" pitchFamily="34" charset="0"/>
                <a:cs typeface="Calibri" pitchFamily="34" charset="0"/>
              </a:rPr>
              <a:t>laboratory facilities</a:t>
            </a:r>
            <a:r>
              <a:rPr lang="en-US" sz="2800" dirty="0" smtClean="0">
                <a:latin typeface="Calibri" pitchFamily="34" charset="0"/>
                <a:cs typeface="Calibri" pitchFamily="34" charset="0"/>
              </a:rPr>
              <a:t> for testing</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or calibration</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including but not limited to energy sources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lighting</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and environmental conditions</a:t>
            </a:r>
            <a:r>
              <a:rPr lang="en-US" sz="2800" b="1" baseline="30000" dirty="0" smtClean="0">
                <a:solidFill>
                  <a:srgbClr val="FF0000"/>
                </a:solidFill>
                <a:latin typeface="Calibri" pitchFamily="34" charset="0"/>
                <a:cs typeface="Calibri" pitchFamily="34" charset="0"/>
              </a:rPr>
              <a:t>5</a:t>
            </a:r>
            <a:r>
              <a:rPr lang="en-US" sz="2800" dirty="0" smtClean="0">
                <a:latin typeface="Calibri" pitchFamily="34" charset="0"/>
                <a:cs typeface="Calibri" pitchFamily="34" charset="0"/>
              </a:rPr>
              <a:t> </a:t>
            </a:r>
            <a:r>
              <a:rPr lang="en-US" sz="2800" i="1" u="sng" dirty="0" smtClean="0">
                <a:latin typeface="Calibri" pitchFamily="34" charset="0"/>
                <a:cs typeface="Calibri" pitchFamily="34" charset="0"/>
              </a:rPr>
              <a:t>shall facilitate correct performance of the tests and/ or calibrations</a:t>
            </a:r>
            <a:r>
              <a:rPr lang="en-US" sz="2800" dirty="0" smtClean="0">
                <a:latin typeface="Calibri" pitchFamily="34" charset="0"/>
                <a:cs typeface="Calibri" pitchFamily="34" charset="0"/>
              </a:rPr>
              <a:t>. </a:t>
            </a:r>
            <a:endParaRPr lang="ar-KW" sz="2800" b="1" dirty="0" smtClean="0">
              <a:latin typeface="Calibri" pitchFamily="34" charset="0"/>
              <a:cs typeface="Times New Roman" pitchFamily="18" charset="0"/>
            </a:endParaRPr>
          </a:p>
        </p:txBody>
      </p:sp>
      <p:sp>
        <p:nvSpPr>
          <p:cNvPr id="7" name="Rectangle 11"/>
          <p:cNvSpPr/>
          <p:nvPr/>
        </p:nvSpPr>
        <p:spPr>
          <a:xfrm>
            <a:off x="228600" y="332656"/>
            <a:ext cx="8534400" cy="669542"/>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2. Accommodation and environmental conditions</a:t>
            </a:r>
            <a:endParaRPr lang="ar-KW" sz="2800" dirty="0" smtClean="0">
              <a:solidFill>
                <a:schemeClr val="bg1"/>
              </a:solidFill>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1988840"/>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2. Equipment </a:t>
            </a:r>
            <a:endParaRPr lang="ar-KW" sz="2800" dirty="0" smtClean="0">
              <a:solidFill>
                <a:schemeClr val="bg1"/>
              </a:solidFill>
              <a:latin typeface="Calibri" pitchFamily="34" charset="0"/>
              <a:cs typeface="Times New Roman" pitchFamily="18" charset="0"/>
            </a:endParaRPr>
          </a:p>
        </p:txBody>
      </p:sp>
      <p:sp>
        <p:nvSpPr>
          <p:cNvPr id="5" name="Rectangle 11"/>
          <p:cNvSpPr/>
          <p:nvPr/>
        </p:nvSpPr>
        <p:spPr>
          <a:xfrm>
            <a:off x="228600" y="2852936"/>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3. Measurement traceability</a:t>
            </a:r>
            <a:endParaRPr lang="ar-KW" sz="2800" dirty="0" smtClean="0">
              <a:solidFill>
                <a:schemeClr val="bg1"/>
              </a:solidFill>
              <a:latin typeface="Calibri" pitchFamily="34" charset="0"/>
              <a:cs typeface="Times New Roman" pitchFamily="18" charset="0"/>
            </a:endParaRPr>
          </a:p>
        </p:txBody>
      </p:sp>
      <p:sp>
        <p:nvSpPr>
          <p:cNvPr id="6" name="Rectangle 11"/>
          <p:cNvSpPr/>
          <p:nvPr/>
        </p:nvSpPr>
        <p:spPr>
          <a:xfrm>
            <a:off x="228600" y="3717032"/>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4. Sampling</a:t>
            </a:r>
            <a:endParaRPr lang="ar-KW" sz="2800" dirty="0">
              <a:solidFill>
                <a:schemeClr val="bg1"/>
              </a:solidFill>
              <a:latin typeface="Calibri" pitchFamily="34" charset="0"/>
              <a:cs typeface="Times New Roman" pitchFamily="18" charset="0"/>
            </a:endParaRPr>
          </a:p>
        </p:txBody>
      </p:sp>
      <p:sp>
        <p:nvSpPr>
          <p:cNvPr id="7" name="Rectangle 11"/>
          <p:cNvSpPr/>
          <p:nvPr/>
        </p:nvSpPr>
        <p:spPr>
          <a:xfrm>
            <a:off x="251148" y="4417948"/>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5. Assuring the quality of test and calibration results</a:t>
            </a:r>
            <a:endParaRPr lang="ar-KW" sz="2800" dirty="0">
              <a:solidFill>
                <a:schemeClr val="bg1"/>
              </a:solidFill>
              <a:latin typeface="Calibri" pitchFamily="34" charset="0"/>
              <a:cs typeface="Times New Roman" pitchFamily="18" charset="0"/>
            </a:endParaRPr>
          </a:p>
        </p:txBody>
      </p:sp>
      <p:sp>
        <p:nvSpPr>
          <p:cNvPr id="8" name="Rectangle 7"/>
          <p:cNvSpPr/>
          <p:nvPr/>
        </p:nvSpPr>
        <p:spPr>
          <a:xfrm>
            <a:off x="251520" y="5085184"/>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6. Reporting the results</a:t>
            </a:r>
            <a:endParaRPr lang="ar-KW" sz="2800" dirty="0">
              <a:solidFill>
                <a:schemeClr val="bg1"/>
              </a:solidFill>
              <a:latin typeface="Calibri" pitchFamily="34" charset="0"/>
              <a:cs typeface="Times New Roman" pitchFamily="18" charset="0"/>
            </a:endParaRPr>
          </a:p>
        </p:txBody>
      </p:sp>
      <p:sp>
        <p:nvSpPr>
          <p:cNvPr id="9" name="Rectangle 11"/>
          <p:cNvSpPr/>
          <p:nvPr/>
        </p:nvSpPr>
        <p:spPr>
          <a:xfrm>
            <a:off x="228600" y="404664"/>
            <a:ext cx="8534400" cy="523220"/>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2800" dirty="0" smtClean="0">
                <a:solidFill>
                  <a:schemeClr val="bg1"/>
                </a:solidFill>
                <a:latin typeface="Calibri" pitchFamily="34" charset="0"/>
                <a:cs typeface="Calibri" pitchFamily="34" charset="0"/>
              </a:rPr>
              <a:t>3. Standard Operating Procedures (SOP’s) </a:t>
            </a:r>
            <a:endParaRPr lang="ar-KW" sz="2800" dirty="0">
              <a:solidFill>
                <a:schemeClr val="bg1"/>
              </a:solidFill>
              <a:latin typeface="Calibri" pitchFamily="34" charset="0"/>
              <a:cs typeface="Times New Roman" pitchFamily="18" charset="0"/>
            </a:endParaRPr>
          </a:p>
        </p:txBody>
      </p:sp>
      <p:sp>
        <p:nvSpPr>
          <p:cNvPr id="10" name="Rectangle 11"/>
          <p:cNvSpPr/>
          <p:nvPr/>
        </p:nvSpPr>
        <p:spPr>
          <a:xfrm>
            <a:off x="228600" y="1103274"/>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1. Test and calibration methods and method validation </a:t>
            </a:r>
            <a:endParaRPr lang="ar-KW" sz="2800" dirty="0" smtClean="0">
              <a:solidFill>
                <a:schemeClr val="bg1"/>
              </a:solidFill>
              <a:latin typeface="Calibri" pitchFamily="34" charset="0"/>
              <a:cs typeface="Times New Roman" pitchFamily="18" charset="0"/>
            </a:endParaRPr>
          </a:p>
        </p:txBody>
      </p:sp>
      <p:sp>
        <p:nvSpPr>
          <p:cNvPr id="11" name="Rectangle 1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85538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58888"/>
            <a:ext cx="8305800" cy="2546338"/>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a:t>
            </a:r>
            <a:r>
              <a:rPr lang="en-US" sz="2800" b="1" u="sng" dirty="0" smtClean="0">
                <a:latin typeface="Calibri" pitchFamily="34" charset="0"/>
                <a:cs typeface="Calibri" pitchFamily="34" charset="0"/>
              </a:rPr>
              <a:t>uses</a:t>
            </a:r>
            <a:r>
              <a:rPr lang="en-US" sz="2800" dirty="0" smtClean="0">
                <a:latin typeface="Calibri" pitchFamily="34" charset="0"/>
                <a:cs typeface="Calibri" pitchFamily="34" charset="0"/>
              </a:rPr>
              <a:t> </a:t>
            </a:r>
            <a:r>
              <a:rPr lang="en-US" sz="2800" i="1" u="sng" dirty="0" smtClean="0">
                <a:latin typeface="Calibri" pitchFamily="34" charset="0"/>
                <a:cs typeface="Calibri" pitchFamily="34" charset="0"/>
              </a:rPr>
              <a:t>appropriate methods</a:t>
            </a:r>
            <a:r>
              <a:rPr lang="en-US" sz="2800" b="1" baseline="30000" dirty="0">
                <a:solidFill>
                  <a:srgbClr val="FF0000"/>
                </a:solidFill>
                <a:latin typeface="Calibri" pitchFamily="34" charset="0"/>
                <a:cs typeface="Calibri" pitchFamily="34" charset="0"/>
              </a:rPr>
              <a:t>1</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and </a:t>
            </a:r>
            <a:r>
              <a:rPr lang="en-US" sz="2800" i="1" u="sng" dirty="0" smtClean="0">
                <a:latin typeface="Calibri" pitchFamily="34" charset="0"/>
                <a:cs typeface="Calibri" pitchFamily="34" charset="0"/>
              </a:rPr>
              <a:t>procedures</a:t>
            </a:r>
            <a:r>
              <a:rPr lang="en-US" sz="2800" b="1" i="1" u="sng"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for </a:t>
            </a:r>
            <a:r>
              <a:rPr lang="en-US" sz="2800" i="1" u="sng" dirty="0" smtClean="0">
                <a:latin typeface="Calibri" pitchFamily="34" charset="0"/>
                <a:cs typeface="Calibri" pitchFamily="34" charset="0"/>
              </a:rPr>
              <a:t>tests and/ or calibrations</a:t>
            </a:r>
            <a:r>
              <a:rPr lang="en-US" sz="2800" dirty="0" smtClean="0">
                <a:latin typeface="Calibri" pitchFamily="34" charset="0"/>
                <a:cs typeface="Calibri" pitchFamily="34" charset="0"/>
              </a:rPr>
              <a:t> within its scope. </a:t>
            </a:r>
            <a:endParaRPr lang="ar-KW" sz="2800" b="1" dirty="0" smtClean="0">
              <a:latin typeface="Calibri" pitchFamily="34" charset="0"/>
              <a:cs typeface="Times New Roman" pitchFamily="18" charset="0"/>
            </a:endParaRPr>
          </a:p>
        </p:txBody>
      </p:sp>
      <p:sp>
        <p:nvSpPr>
          <p:cNvPr id="8" name="Rectangle 11"/>
          <p:cNvSpPr/>
          <p:nvPr/>
        </p:nvSpPr>
        <p:spPr>
          <a:xfrm>
            <a:off x="228600" y="620688"/>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1. Test and calibration methods and method validation </a:t>
            </a:r>
            <a:endParaRPr lang="ar-KW" sz="2800" dirty="0" smtClean="0">
              <a:solidFill>
                <a:schemeClr val="bg1"/>
              </a:solidFill>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05800" cy="5262979"/>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a:t>
            </a:r>
            <a:r>
              <a:rPr lang="en-US" sz="2800" i="1" u="sng" dirty="0" smtClean="0">
                <a:latin typeface="Calibri" pitchFamily="34" charset="0"/>
                <a:cs typeface="Calibri" pitchFamily="34" charset="0"/>
              </a:rPr>
              <a:t>have instructions</a:t>
            </a:r>
            <a:r>
              <a:rPr lang="en-US" sz="2800" b="1" i="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on the use and </a:t>
            </a:r>
            <a:r>
              <a:rPr lang="en-US" sz="2800" i="1" u="sng" dirty="0" smtClean="0">
                <a:latin typeface="Calibri" pitchFamily="34" charset="0"/>
                <a:cs typeface="Calibri" pitchFamily="34" charset="0"/>
              </a:rPr>
              <a:t>operation</a:t>
            </a:r>
            <a:r>
              <a:rPr lang="en-US" sz="2800" b="1" i="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of all relevant equipment</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on the handling</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preparation</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of items for testing and/ or calibration or both, where the </a:t>
            </a:r>
            <a:r>
              <a:rPr lang="en-US" sz="2800" u="sng" dirty="0" smtClean="0">
                <a:latin typeface="Calibri" pitchFamily="34" charset="0"/>
                <a:cs typeface="Calibri" pitchFamily="34" charset="0"/>
              </a:rPr>
              <a:t>absence</a:t>
            </a:r>
            <a:r>
              <a:rPr lang="en-US" sz="2800" dirty="0" smtClean="0">
                <a:latin typeface="Calibri" pitchFamily="34" charset="0"/>
                <a:cs typeface="Calibri" pitchFamily="34" charset="0"/>
              </a:rPr>
              <a:t> of such instructions could jeopardize</a:t>
            </a:r>
            <a:r>
              <a:rPr lang="en-US" sz="2800" b="1" dirty="0" smtClean="0">
                <a:latin typeface="Calibri" pitchFamily="34" charset="0"/>
                <a:cs typeface="Calibri" pitchFamily="34" charset="0"/>
              </a:rPr>
              <a:t> </a:t>
            </a:r>
            <a:r>
              <a:rPr lang="en-US" sz="2800" dirty="0" smtClean="0">
                <a:latin typeface="Calibri" pitchFamily="34" charset="0"/>
                <a:cs typeface="Calibri" pitchFamily="34" charset="0"/>
              </a:rPr>
              <a:t>the results of tests and/ or calibrations. </a:t>
            </a:r>
            <a:endParaRPr lang="ar-KW" sz="2800" b="1" dirty="0" smtClean="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05800" cy="2546338"/>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All instructions</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standards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manuals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and reference data</a:t>
            </a:r>
            <a:r>
              <a:rPr lang="en-US" sz="2800" b="1" baseline="30000" dirty="0" smtClean="0">
                <a:solidFill>
                  <a:srgbClr val="FF0000"/>
                </a:solidFill>
                <a:latin typeface="Calibri" pitchFamily="34" charset="0"/>
                <a:cs typeface="Calibri" pitchFamily="34" charset="0"/>
              </a:rPr>
              <a:t>4</a:t>
            </a:r>
            <a:r>
              <a:rPr lang="en-US" sz="2800" dirty="0" smtClean="0">
                <a:latin typeface="Calibri" pitchFamily="34" charset="0"/>
                <a:cs typeface="Calibri" pitchFamily="34" charset="0"/>
              </a:rPr>
              <a:t> relevant to the work of the laboratory shall be kept </a:t>
            </a:r>
            <a:r>
              <a:rPr lang="en-US" sz="2800" i="1" u="sng" dirty="0" smtClean="0">
                <a:latin typeface="Calibri" pitchFamily="34" charset="0"/>
                <a:cs typeface="Calibri" pitchFamily="34" charset="0"/>
              </a:rPr>
              <a:t>up to date</a:t>
            </a:r>
            <a:r>
              <a:rPr lang="en-US" sz="2800" dirty="0" smtClean="0">
                <a:latin typeface="Calibri" pitchFamily="34" charset="0"/>
                <a:cs typeface="Calibri" pitchFamily="34" charset="0"/>
              </a:rPr>
              <a:t> and </a:t>
            </a:r>
            <a:r>
              <a:rPr lang="en-US" sz="2800" i="1" u="sng" dirty="0" smtClean="0">
                <a:latin typeface="Calibri" pitchFamily="34" charset="0"/>
                <a:cs typeface="Calibri" pitchFamily="34" charset="0"/>
              </a:rPr>
              <a:t>made readily available</a:t>
            </a:r>
            <a:r>
              <a:rPr lang="en-US" sz="2800" dirty="0" smtClean="0">
                <a:latin typeface="Calibri" pitchFamily="34" charset="0"/>
                <a:cs typeface="Calibri" pitchFamily="34" charset="0"/>
              </a:rPr>
              <a:t>. </a:t>
            </a:r>
            <a:endParaRPr lang="ar-KW" sz="2800" b="1" dirty="0" smtClean="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85800" y="1285860"/>
            <a:ext cx="8001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150000"/>
              </a:lnSpc>
              <a:spcBef>
                <a:spcPts val="600"/>
              </a:spcBef>
              <a:buFont typeface="Courier New" pitchFamily="49" charset="0"/>
              <a:buChar char="o"/>
            </a:pPr>
            <a:r>
              <a:rPr lang="en-US" sz="2400" dirty="0">
                <a:cs typeface="Calibri" pitchFamily="34" charset="0"/>
              </a:rPr>
              <a:t>General </a:t>
            </a:r>
            <a:r>
              <a:rPr lang="en-US" sz="2400" dirty="0" smtClean="0">
                <a:cs typeface="Calibri" pitchFamily="34" charset="0"/>
              </a:rPr>
              <a:t>requirements</a:t>
            </a:r>
            <a:r>
              <a:rPr lang="ar-KW" sz="2400" dirty="0" smtClean="0">
                <a:cs typeface="Times New Roman" pitchFamily="18" charset="0"/>
              </a:rPr>
              <a:t> </a:t>
            </a:r>
            <a:r>
              <a:rPr lang="en-US" sz="2400" dirty="0" smtClean="0">
                <a:cs typeface="Calibri" pitchFamily="34" charset="0"/>
              </a:rPr>
              <a:t>for </a:t>
            </a:r>
            <a:r>
              <a:rPr lang="en-US" sz="2400" dirty="0">
                <a:cs typeface="Calibri" pitchFamily="34" charset="0"/>
              </a:rPr>
              <a:t>Halal </a:t>
            </a:r>
            <a:r>
              <a:rPr lang="en-US" sz="2400" dirty="0" smtClean="0">
                <a:cs typeface="Calibri" pitchFamily="34" charset="0"/>
              </a:rPr>
              <a:t>and Quality Laboratories</a:t>
            </a:r>
            <a:endParaRPr lang="en-US" sz="2400" dirty="0">
              <a:cs typeface="Calibri" pitchFamily="34" charset="0"/>
            </a:endParaRPr>
          </a:p>
        </p:txBody>
      </p:sp>
      <p:sp>
        <p:nvSpPr>
          <p:cNvPr id="7" name="Rectangle 6"/>
          <p:cNvSpPr>
            <a:spLocks noChangeArrowheads="1"/>
          </p:cNvSpPr>
          <p:nvPr/>
        </p:nvSpPr>
        <p:spPr bwMode="auto">
          <a:xfrm>
            <a:off x="685800" y="2147873"/>
            <a:ext cx="8001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150000"/>
              </a:lnSpc>
              <a:spcBef>
                <a:spcPts val="600"/>
              </a:spcBef>
              <a:buFont typeface="Courier New" pitchFamily="49" charset="0"/>
              <a:buChar char="o"/>
            </a:pPr>
            <a:r>
              <a:rPr lang="en-US" sz="2400" dirty="0">
                <a:cs typeface="Times New Roman" pitchFamily="18" charset="0"/>
              </a:rPr>
              <a:t>Critical test parameters for evaluating Halal products &amp; </a:t>
            </a:r>
            <a:r>
              <a:rPr lang="en-US" sz="2400" dirty="0" smtClean="0">
                <a:cs typeface="Times New Roman" pitchFamily="18" charset="0"/>
              </a:rPr>
              <a:t>equipment</a:t>
            </a:r>
            <a:endParaRPr lang="en-US" sz="2400" dirty="0">
              <a:cs typeface="Times New Roman" pitchFamily="18" charset="0"/>
            </a:endParaRPr>
          </a:p>
        </p:txBody>
      </p:sp>
      <p:sp>
        <p:nvSpPr>
          <p:cNvPr id="8" name="Rectangle 7"/>
          <p:cNvSpPr>
            <a:spLocks noChangeArrowheads="1"/>
          </p:cNvSpPr>
          <p:nvPr/>
        </p:nvSpPr>
        <p:spPr bwMode="auto">
          <a:xfrm>
            <a:off x="685800" y="5045223"/>
            <a:ext cx="8001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spcBef>
                <a:spcPts val="600"/>
              </a:spcBef>
              <a:buFont typeface="Courier New" pitchFamily="49" charset="0"/>
              <a:buChar char="o"/>
            </a:pPr>
            <a:r>
              <a:rPr lang="en-US" sz="2400" b="0" dirty="0">
                <a:cs typeface="Calibri" pitchFamily="34" charset="0"/>
              </a:rPr>
              <a:t> Conclusions</a:t>
            </a:r>
          </a:p>
        </p:txBody>
      </p:sp>
      <p:sp>
        <p:nvSpPr>
          <p:cNvPr id="9" name="Rectangle 8"/>
          <p:cNvSpPr>
            <a:spLocks noChangeArrowheads="1"/>
          </p:cNvSpPr>
          <p:nvPr/>
        </p:nvSpPr>
        <p:spPr bwMode="auto">
          <a:xfrm>
            <a:off x="685800" y="5807223"/>
            <a:ext cx="8001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spcBef>
                <a:spcPts val="600"/>
              </a:spcBef>
              <a:buFont typeface="Courier New" pitchFamily="49" charset="0"/>
              <a:buChar char="o"/>
            </a:pPr>
            <a:r>
              <a:rPr lang="en-US" sz="2400" b="0" dirty="0">
                <a:cs typeface="Calibri" pitchFamily="34" charset="0"/>
              </a:rPr>
              <a:t> Recommendations</a:t>
            </a:r>
          </a:p>
        </p:txBody>
      </p:sp>
      <p:sp>
        <p:nvSpPr>
          <p:cNvPr id="10" name="Rectangle 3"/>
          <p:cNvSpPr>
            <a:spLocks noChangeArrowheads="1"/>
          </p:cNvSpPr>
          <p:nvPr/>
        </p:nvSpPr>
        <p:spPr bwMode="auto">
          <a:xfrm>
            <a:off x="685800" y="304800"/>
            <a:ext cx="8001000" cy="738664"/>
          </a:xfrm>
          <a:prstGeom prst="rect">
            <a:avLst/>
          </a:prstGeom>
          <a:solidFill>
            <a:schemeClr val="accent1">
              <a:lumMod val="75000"/>
            </a:schemeClr>
          </a:solidFill>
          <a:ln>
            <a:noFill/>
          </a:ln>
        </p:spPr>
        <p:txBody>
          <a:bodyPr>
            <a:spAutoFit/>
          </a:bodyPr>
          <a:lstStyle/>
          <a:p>
            <a:pPr algn="just">
              <a:lnSpc>
                <a:spcPct val="150000"/>
              </a:lnSpc>
              <a:spcBef>
                <a:spcPts val="600"/>
              </a:spcBef>
            </a:pPr>
            <a:r>
              <a:rPr lang="en-US" sz="2800" b="0" dirty="0">
                <a:solidFill>
                  <a:schemeClr val="bg1"/>
                </a:solidFill>
                <a:cs typeface="Calibri" pitchFamily="34" charset="0"/>
              </a:rPr>
              <a:t>Outline</a:t>
            </a:r>
          </a:p>
        </p:txBody>
      </p:sp>
      <p:sp>
        <p:nvSpPr>
          <p:cNvPr id="12" name="Rectangle 11"/>
          <p:cNvSpPr>
            <a:spLocks noChangeArrowheads="1"/>
          </p:cNvSpPr>
          <p:nvPr/>
        </p:nvSpPr>
        <p:spPr bwMode="auto">
          <a:xfrm>
            <a:off x="685800" y="3495660"/>
            <a:ext cx="800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spcBef>
                <a:spcPts val="600"/>
              </a:spcBef>
              <a:buFont typeface="Courier New" pitchFamily="49" charset="0"/>
              <a:buChar char="o"/>
            </a:pPr>
            <a:r>
              <a:rPr lang="en-US" sz="2400" dirty="0">
                <a:cs typeface="Times New Roman" pitchFamily="18" charset="0"/>
              </a:rPr>
              <a:t>Issues and challenges of a Halal </a:t>
            </a:r>
            <a:r>
              <a:rPr lang="en-US" sz="2400" dirty="0" smtClean="0">
                <a:cs typeface="Times New Roman" pitchFamily="18" charset="0"/>
              </a:rPr>
              <a:t>and Quality laboratories</a:t>
            </a:r>
            <a:endParaRPr lang="en-US" sz="2400" dirty="0">
              <a:cs typeface="Times New Roman" pitchFamily="18" charset="0"/>
            </a:endParaRPr>
          </a:p>
        </p:txBody>
      </p:sp>
      <p:sp>
        <p:nvSpPr>
          <p:cNvPr id="2" name="Rectangle 1"/>
          <p:cNvSpPr/>
          <p:nvPr/>
        </p:nvSpPr>
        <p:spPr>
          <a:xfrm>
            <a:off x="685800" y="4437112"/>
            <a:ext cx="6330900" cy="461665"/>
          </a:xfrm>
          <a:prstGeom prst="rect">
            <a:avLst/>
          </a:prstGeom>
        </p:spPr>
        <p:txBody>
          <a:bodyPr wrap="none">
            <a:spAutoFit/>
          </a:bodyPr>
          <a:lstStyle/>
          <a:p>
            <a:pPr marL="285750" indent="-285750">
              <a:buFont typeface="Courier New" pitchFamily="49" charset="0"/>
              <a:buChar char="o"/>
              <a:defRPr/>
            </a:pPr>
            <a:r>
              <a:rPr lang="en-US" sz="2400" dirty="0"/>
              <a:t>Requirements of GSO-GAC for Halal Laboratory</a:t>
            </a:r>
            <a:endParaRPr lang="en-US" sz="2400" dirty="0">
              <a:cs typeface="Calibri" pitchFamily="34" charset="0"/>
            </a:endParaRPr>
          </a:p>
        </p:txBody>
      </p:sp>
      <p:sp>
        <p:nvSpPr>
          <p:cNvPr id="11" name="Rectangle 1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6291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8305800" cy="5262979"/>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t>
            </a:r>
            <a:r>
              <a:rPr lang="en-US" sz="2800" i="1" u="sng" dirty="0" smtClean="0">
                <a:latin typeface="Calibri" pitchFamily="34" charset="0"/>
                <a:cs typeface="Calibri" pitchFamily="34" charset="0"/>
              </a:rPr>
              <a:t>when it is necessary to use methods not covered by standard methods</a:t>
            </a:r>
            <a:r>
              <a:rPr lang="en-US" sz="2800" dirty="0" smtClean="0">
                <a:latin typeface="Calibri" pitchFamily="34" charset="0"/>
                <a:cs typeface="Calibri" pitchFamily="34" charset="0"/>
              </a:rPr>
              <a:t>, they are subject to </a:t>
            </a:r>
            <a:r>
              <a:rPr lang="en-US" sz="2800" b="1" u="sng" dirty="0" smtClean="0">
                <a:latin typeface="Calibri" pitchFamily="34" charset="0"/>
                <a:cs typeface="Calibri" pitchFamily="34" charset="0"/>
              </a:rPr>
              <a:t>agreement</a:t>
            </a:r>
            <a:r>
              <a:rPr lang="en-US" sz="2800" dirty="0" smtClean="0">
                <a:latin typeface="Calibri" pitchFamily="34" charset="0"/>
                <a:cs typeface="Calibri" pitchFamily="34" charset="0"/>
              </a:rPr>
              <a:t> with the customer and shall include a clear specification of the customer’s requirements</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the purpose</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of the test and/ or calibration</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304800" y="5445224"/>
            <a:ext cx="8305800" cy="1315873"/>
          </a:xfrm>
          <a:prstGeom prst="rect">
            <a:avLst/>
          </a:prstGeom>
          <a:solidFill>
            <a:schemeClr val="bg1">
              <a:lumMod val="95000"/>
            </a:schemeClr>
          </a:solidFill>
          <a:ln>
            <a:solidFill>
              <a:srgbClr val="0000FF"/>
            </a:solidFill>
          </a:ln>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The methods developed shall have been </a:t>
            </a:r>
            <a:r>
              <a:rPr lang="en-US" sz="2800" i="1" u="sng" dirty="0" smtClean="0">
                <a:latin typeface="Calibri" pitchFamily="34" charset="0"/>
                <a:cs typeface="Calibri" pitchFamily="34" charset="0"/>
              </a:rPr>
              <a:t>validated</a:t>
            </a:r>
            <a:r>
              <a:rPr lang="en-US" sz="2800" dirty="0" smtClean="0">
                <a:latin typeface="Calibri" pitchFamily="34" charset="0"/>
                <a:cs typeface="Calibri" pitchFamily="34" charset="0"/>
              </a:rPr>
              <a:t> appropriately </a:t>
            </a:r>
            <a:r>
              <a:rPr lang="en-US" sz="2800" i="1" u="sng" dirty="0" smtClean="0">
                <a:latin typeface="Calibri" pitchFamily="34" charset="0"/>
                <a:cs typeface="Calibri" pitchFamily="34" charset="0"/>
              </a:rPr>
              <a:t>before use</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91072"/>
            <a:ext cx="8305800" cy="353943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is </a:t>
            </a:r>
            <a:r>
              <a:rPr lang="en-US" sz="2800" i="1" u="sng" dirty="0" smtClean="0">
                <a:latin typeface="Calibri" pitchFamily="34" charset="0"/>
                <a:cs typeface="Calibri" pitchFamily="34" charset="0"/>
              </a:rPr>
              <a:t>furnished with all items</a:t>
            </a:r>
            <a:r>
              <a:rPr lang="en-US" sz="2800" dirty="0" smtClean="0">
                <a:latin typeface="Calibri" pitchFamily="34" charset="0"/>
                <a:cs typeface="Calibri" pitchFamily="34" charset="0"/>
              </a:rPr>
              <a:t> of sampling</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measurement</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and test equipment</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required for the </a:t>
            </a:r>
            <a:r>
              <a:rPr lang="en-US" sz="2800" u="sng" dirty="0" smtClean="0">
                <a:latin typeface="Calibri" pitchFamily="34" charset="0"/>
                <a:cs typeface="Calibri" pitchFamily="34" charset="0"/>
              </a:rPr>
              <a:t>correct</a:t>
            </a:r>
            <a:r>
              <a:rPr lang="en-US" sz="2800" dirty="0" smtClean="0">
                <a:latin typeface="Calibri" pitchFamily="34" charset="0"/>
                <a:cs typeface="Calibri" pitchFamily="34" charset="0"/>
              </a:rPr>
              <a:t> performance of the tests and/ or calibrations. </a:t>
            </a:r>
            <a:endParaRPr lang="ar-KW" sz="2800" b="1" dirty="0" smtClean="0">
              <a:latin typeface="Calibri" pitchFamily="34" charset="0"/>
              <a:cs typeface="Times New Roman" pitchFamily="18" charset="0"/>
            </a:endParaRPr>
          </a:p>
        </p:txBody>
      </p:sp>
      <p:sp>
        <p:nvSpPr>
          <p:cNvPr id="8" name="Rectangle 11"/>
          <p:cNvSpPr/>
          <p:nvPr/>
        </p:nvSpPr>
        <p:spPr>
          <a:xfrm>
            <a:off x="228600" y="476672"/>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2. Equipment </a:t>
            </a:r>
            <a:endParaRPr lang="ar-KW" sz="2800" dirty="0" smtClean="0">
              <a:solidFill>
                <a:schemeClr val="bg1"/>
              </a:solidFill>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457200"/>
            <a:ext cx="8305800" cy="353943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t>
            </a:r>
            <a:r>
              <a:rPr lang="en-US" sz="2800" i="1" u="sng" dirty="0" smtClean="0">
                <a:latin typeface="Calibri" pitchFamily="34" charset="0"/>
                <a:cs typeface="Calibri" pitchFamily="34" charset="0"/>
              </a:rPr>
              <a:t>the equipment and its software</a:t>
            </a:r>
            <a:r>
              <a:rPr lang="en-US" sz="2800" dirty="0" smtClean="0">
                <a:latin typeface="Calibri" pitchFamily="34" charset="0"/>
                <a:cs typeface="Calibri" pitchFamily="34" charset="0"/>
              </a:rPr>
              <a:t> used is </a:t>
            </a:r>
            <a:r>
              <a:rPr lang="en-US" sz="2800" u="sng" dirty="0" smtClean="0">
                <a:latin typeface="Calibri" pitchFamily="34" charset="0"/>
                <a:cs typeface="Calibri" pitchFamily="34" charset="0"/>
              </a:rPr>
              <a:t>capable</a:t>
            </a:r>
            <a:r>
              <a:rPr lang="en-US" sz="2800" dirty="0" smtClean="0">
                <a:latin typeface="Calibri" pitchFamily="34" charset="0"/>
                <a:cs typeface="Calibri" pitchFamily="34" charset="0"/>
              </a:rPr>
              <a:t> of achieving the </a:t>
            </a:r>
            <a:r>
              <a:rPr lang="en-US" sz="2800" u="sng" dirty="0" smtClean="0">
                <a:latin typeface="Calibri" pitchFamily="34" charset="0"/>
                <a:cs typeface="Calibri" pitchFamily="34" charset="0"/>
              </a:rPr>
              <a:t>accuracy</a:t>
            </a:r>
            <a:r>
              <a:rPr lang="en-US" sz="2800" dirty="0" smtClean="0">
                <a:latin typeface="Calibri" pitchFamily="34" charset="0"/>
                <a:cs typeface="Calibri" pitchFamily="34" charset="0"/>
              </a:rPr>
              <a:t> required and shall </a:t>
            </a:r>
            <a:r>
              <a:rPr lang="en-US" sz="2800" i="1" u="sng" dirty="0" smtClean="0">
                <a:latin typeface="Calibri" pitchFamily="34" charset="0"/>
                <a:cs typeface="Calibri" pitchFamily="34" charset="0"/>
              </a:rPr>
              <a:t>comply with specifications </a:t>
            </a:r>
            <a:r>
              <a:rPr lang="en-US" sz="2800" dirty="0" smtClean="0">
                <a:latin typeface="Calibri" pitchFamily="34" charset="0"/>
                <a:cs typeface="Calibri" pitchFamily="34" charset="0"/>
              </a:rPr>
              <a:t>relevant to the tests and/ or calibrations concerned.</a:t>
            </a:r>
            <a:endParaRPr lang="ar-KW" sz="2800" b="1"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05800" cy="1692451"/>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a:t>
            </a:r>
            <a:r>
              <a:rPr lang="en-US" sz="2800" i="1" u="sng" dirty="0" smtClean="0">
                <a:latin typeface="Calibri" pitchFamily="34" charset="0"/>
                <a:cs typeface="Calibri" pitchFamily="34" charset="0"/>
              </a:rPr>
              <a:t>equipment is operated by authorized personnel</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381000" y="2451400"/>
            <a:ext cx="8305800" cy="1692451"/>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i="1" u="sng" dirty="0" smtClean="0">
                <a:latin typeface="Calibri" pitchFamily="34" charset="0"/>
                <a:cs typeface="Calibri" pitchFamily="34" charset="0"/>
              </a:rPr>
              <a:t>Instructions on the use </a:t>
            </a:r>
            <a:r>
              <a:rPr lang="en-US" sz="2800" dirty="0" smtClean="0">
                <a:latin typeface="Calibri" pitchFamily="34" charset="0"/>
                <a:cs typeface="Calibri" pitchFamily="34" charset="0"/>
              </a:rPr>
              <a:t>and </a:t>
            </a:r>
            <a:r>
              <a:rPr lang="en-US" sz="2800" i="1" u="sng" dirty="0" smtClean="0">
                <a:latin typeface="Calibri" pitchFamily="34" charset="0"/>
                <a:cs typeface="Calibri" pitchFamily="34" charset="0"/>
              </a:rPr>
              <a:t>maintenance</a:t>
            </a:r>
            <a:r>
              <a:rPr lang="en-US" sz="2800" dirty="0" smtClean="0">
                <a:latin typeface="Calibri" pitchFamily="34" charset="0"/>
                <a:cs typeface="Calibri" pitchFamily="34" charset="0"/>
              </a:rPr>
              <a:t> of equipment shall be up to date and readily available. </a:t>
            </a:r>
            <a:endParaRPr lang="ar-KW" sz="2800"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272803"/>
            <a:ext cx="8458200" cy="4388445"/>
          </a:xfrm>
          <a:prstGeom prst="rect">
            <a:avLst/>
          </a:prstGeom>
        </p:spPr>
        <p:txBody>
          <a:bodyPr wrap="square">
            <a:spAutoFit/>
          </a:bodyPr>
          <a:lstStyle/>
          <a:p>
            <a:pPr algn="just">
              <a:lnSpc>
                <a:spcPct val="150000"/>
              </a:lnSpc>
              <a:spcBef>
                <a:spcPts val="600"/>
              </a:spcBef>
            </a:pPr>
            <a:r>
              <a:rPr lang="en-US" sz="2700" dirty="0" smtClean="0">
                <a:latin typeface="Calibri" pitchFamily="34" charset="0"/>
                <a:cs typeface="Calibri" pitchFamily="34" charset="0"/>
              </a:rPr>
              <a:t>The organization shall ensure that all equipment used for test and/ or calibrations, including subsidiary measurements that have significant effect on the accuracy or validity of the test results are </a:t>
            </a:r>
            <a:r>
              <a:rPr lang="en-US" sz="2700" b="1" i="1" u="sng" dirty="0" smtClean="0">
                <a:latin typeface="Calibri" pitchFamily="34" charset="0"/>
                <a:cs typeface="Calibri" pitchFamily="34" charset="0"/>
              </a:rPr>
              <a:t>calibrated</a:t>
            </a:r>
            <a:r>
              <a:rPr lang="en-US" sz="2800" b="1" baseline="30000" dirty="0">
                <a:solidFill>
                  <a:srgbClr val="FF0000"/>
                </a:solidFill>
                <a:latin typeface="Calibri" pitchFamily="34" charset="0"/>
                <a:cs typeface="Calibri" pitchFamily="34" charset="0"/>
              </a:rPr>
              <a:t>1</a:t>
            </a:r>
            <a:r>
              <a:rPr lang="en-US" sz="2700" dirty="0" smtClean="0">
                <a:latin typeface="Calibri" pitchFamily="34" charset="0"/>
                <a:cs typeface="Calibri" pitchFamily="34" charset="0"/>
              </a:rPr>
              <a:t> before being put into service and are </a:t>
            </a:r>
            <a:r>
              <a:rPr lang="en-US" sz="2700" b="1" i="1" u="sng" dirty="0" smtClean="0">
                <a:latin typeface="Calibri" pitchFamily="34" charset="0"/>
                <a:cs typeface="Calibri" pitchFamily="34" charset="0"/>
              </a:rPr>
              <a:t>traceable</a:t>
            </a:r>
            <a:r>
              <a:rPr lang="en-US" sz="2800" b="1" baseline="30000" dirty="0" smtClean="0">
                <a:solidFill>
                  <a:srgbClr val="FF0000"/>
                </a:solidFill>
                <a:latin typeface="Calibri" pitchFamily="34" charset="0"/>
                <a:cs typeface="Calibri" pitchFamily="34" charset="0"/>
              </a:rPr>
              <a:t>2</a:t>
            </a:r>
            <a:r>
              <a:rPr lang="en-US" sz="2700" dirty="0" smtClean="0">
                <a:latin typeface="Calibri" pitchFamily="34" charset="0"/>
                <a:cs typeface="Calibri" pitchFamily="34" charset="0"/>
              </a:rPr>
              <a:t> to the International </a:t>
            </a:r>
            <a:r>
              <a:rPr lang="en-US" sz="2700" u="sng" dirty="0" smtClean="0">
                <a:latin typeface="Calibri" pitchFamily="34" charset="0"/>
                <a:cs typeface="Calibri" pitchFamily="34" charset="0"/>
              </a:rPr>
              <a:t>System of Units (SI)</a:t>
            </a:r>
            <a:r>
              <a:rPr lang="en-US" sz="2700" dirty="0" smtClean="0">
                <a:latin typeface="Calibri" pitchFamily="34" charset="0"/>
                <a:cs typeface="Calibri" pitchFamily="34" charset="0"/>
              </a:rPr>
              <a:t> or to appropriate measurement standards. </a:t>
            </a:r>
            <a:endParaRPr lang="ar-KW" sz="2700" b="1" dirty="0">
              <a:latin typeface="Calibri" pitchFamily="34" charset="0"/>
              <a:cs typeface="Times New Roman" pitchFamily="18" charset="0"/>
            </a:endParaRPr>
          </a:p>
        </p:txBody>
      </p:sp>
      <p:sp>
        <p:nvSpPr>
          <p:cNvPr id="7" name="Rectangle 11"/>
          <p:cNvSpPr/>
          <p:nvPr/>
        </p:nvSpPr>
        <p:spPr>
          <a:xfrm>
            <a:off x="228600" y="404664"/>
            <a:ext cx="8534400" cy="669542"/>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3. Measurement traceability</a:t>
            </a:r>
            <a:endParaRPr lang="ar-KW" sz="2800" dirty="0" smtClean="0">
              <a:solidFill>
                <a:schemeClr val="bg1"/>
              </a:solidFill>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228600"/>
            <a:ext cx="8458200" cy="2546338"/>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have a </a:t>
            </a:r>
            <a:r>
              <a:rPr lang="en-US" sz="2800" b="1" u="sng" dirty="0" smtClean="0">
                <a:latin typeface="Calibri" pitchFamily="34" charset="0"/>
                <a:cs typeface="Calibri" pitchFamily="34" charset="0"/>
              </a:rPr>
              <a:t>program</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a:t>
            </a:r>
            <a:r>
              <a:rPr lang="en-US" sz="2800" b="1" u="sng" dirty="0" smtClean="0">
                <a:latin typeface="Calibri" pitchFamily="34" charset="0"/>
                <a:cs typeface="Calibri" pitchFamily="34" charset="0"/>
              </a:rPr>
              <a:t>procedure</a:t>
            </a:r>
            <a:r>
              <a:rPr lang="en-US" sz="2800" b="1" baseline="30000" dirty="0" smtClean="0">
                <a:solidFill>
                  <a:srgbClr val="FF0000"/>
                </a:solidFill>
                <a:latin typeface="Calibri" pitchFamily="34" charset="0"/>
                <a:cs typeface="Calibri" pitchFamily="34" charset="0"/>
              </a:rPr>
              <a:t>2</a:t>
            </a:r>
            <a:r>
              <a:rPr lang="en-US" sz="2800" i="1" dirty="0" smtClean="0">
                <a:latin typeface="Calibri" pitchFamily="34" charset="0"/>
                <a:cs typeface="Calibri" pitchFamily="34" charset="0"/>
              </a:rPr>
              <a:t> </a:t>
            </a:r>
            <a:r>
              <a:rPr lang="en-US" sz="2800" i="1" u="sng" dirty="0" smtClean="0">
                <a:latin typeface="Calibri" pitchFamily="34" charset="0"/>
                <a:cs typeface="Calibri" pitchFamily="34" charset="0"/>
              </a:rPr>
              <a:t>for the calibration</a:t>
            </a:r>
            <a:r>
              <a:rPr lang="en-US" sz="2800" dirty="0" smtClean="0">
                <a:latin typeface="Calibri" pitchFamily="34" charset="0"/>
                <a:cs typeface="Calibri" pitchFamily="34" charset="0"/>
              </a:rPr>
              <a:t> of its </a:t>
            </a:r>
            <a:r>
              <a:rPr lang="en-US" sz="2800" u="sng" dirty="0" smtClean="0">
                <a:latin typeface="Calibri" pitchFamily="34" charset="0"/>
                <a:cs typeface="Calibri" pitchFamily="34" charset="0"/>
              </a:rPr>
              <a:t>reference standards</a:t>
            </a:r>
            <a:r>
              <a:rPr lang="en-US" sz="2800" dirty="0" smtClean="0">
                <a:latin typeface="Calibri" pitchFamily="34" charset="0"/>
                <a:cs typeface="Calibri" pitchFamily="34" charset="0"/>
              </a:rPr>
              <a:t>.</a:t>
            </a:r>
            <a:endParaRPr lang="ar-KW" sz="2700" b="1" dirty="0">
              <a:latin typeface="Calibri" pitchFamily="34" charset="0"/>
              <a:cs typeface="Times New Roman" pitchFamily="18"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253299"/>
            <a:ext cx="8305800" cy="3408112"/>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laboratory have a </a:t>
            </a:r>
            <a:r>
              <a:rPr lang="en-US" sz="2800" i="1" u="sng" dirty="0" smtClean="0">
                <a:latin typeface="Calibri" pitchFamily="34" charset="0"/>
                <a:cs typeface="Calibri" pitchFamily="34" charset="0"/>
              </a:rPr>
              <a:t>sampling plan</a:t>
            </a:r>
            <a:r>
              <a:rPr lang="en-US" sz="2800" b="1" i="1" baseline="30000" dirty="0">
                <a:solidFill>
                  <a:srgbClr val="FF0000"/>
                </a:solidFill>
                <a:latin typeface="Calibri" pitchFamily="34" charset="0"/>
                <a:cs typeface="Calibri" pitchFamily="34" charset="0"/>
              </a:rPr>
              <a:t>1</a:t>
            </a:r>
            <a:r>
              <a:rPr lang="en-US" sz="2800" i="1" dirty="0" smtClean="0">
                <a:latin typeface="Calibri" pitchFamily="34" charset="0"/>
                <a:cs typeface="Calibri" pitchFamily="34" charset="0"/>
              </a:rPr>
              <a:t> </a:t>
            </a:r>
            <a:r>
              <a:rPr lang="en-US" sz="2800" dirty="0" smtClean="0">
                <a:latin typeface="Calibri" pitchFamily="34" charset="0"/>
                <a:cs typeface="Calibri" pitchFamily="34" charset="0"/>
              </a:rPr>
              <a:t>and </a:t>
            </a:r>
            <a:r>
              <a:rPr lang="en-US" sz="2800" i="1" u="sng" dirty="0" smtClean="0">
                <a:latin typeface="Calibri" pitchFamily="34" charset="0"/>
                <a:cs typeface="Calibri" pitchFamily="34" charset="0"/>
              </a:rPr>
              <a:t>procedures</a:t>
            </a:r>
            <a:r>
              <a:rPr lang="en-US" sz="2800" b="1" u="sng"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for sampling of substances</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materials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or products</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for subsequent laboratory analysis or calibration. </a:t>
            </a:r>
            <a:endParaRPr lang="ar-KW" sz="2800" b="1" dirty="0">
              <a:latin typeface="Calibri" pitchFamily="34" charset="0"/>
              <a:cs typeface="Times New Roman" pitchFamily="18" charset="0"/>
            </a:endParaRPr>
          </a:p>
        </p:txBody>
      </p:sp>
      <p:sp>
        <p:nvSpPr>
          <p:cNvPr id="7" name="Rectangle 11"/>
          <p:cNvSpPr/>
          <p:nvPr/>
        </p:nvSpPr>
        <p:spPr>
          <a:xfrm>
            <a:off x="228600" y="548680"/>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4. Sampling</a:t>
            </a:r>
            <a:endParaRPr lang="ar-KW" sz="2800" dirty="0">
              <a:solidFill>
                <a:schemeClr val="bg1"/>
              </a:solidFill>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305800" cy="3408112"/>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a:t>
            </a:r>
            <a:r>
              <a:rPr lang="en-US" sz="2800" b="1" u="sng" dirty="0" smtClean="0">
                <a:latin typeface="Calibri" pitchFamily="34" charset="0"/>
                <a:cs typeface="Calibri" pitchFamily="34" charset="0"/>
              </a:rPr>
              <a:t>sampling plan</a:t>
            </a:r>
            <a:r>
              <a:rPr lang="en-US" sz="2800" dirty="0" smtClean="0">
                <a:latin typeface="Calibri" pitchFamily="34" charset="0"/>
                <a:cs typeface="Calibri" pitchFamily="34" charset="0"/>
              </a:rPr>
              <a:t> shall be </a:t>
            </a:r>
            <a:r>
              <a:rPr lang="en-US" sz="2800" i="1" u="sng" dirty="0" smtClean="0">
                <a:latin typeface="Calibri" pitchFamily="34" charset="0"/>
                <a:cs typeface="Calibri" pitchFamily="34" charset="0"/>
              </a:rPr>
              <a:t>based on appropriate </a:t>
            </a:r>
            <a:r>
              <a:rPr lang="en-US" sz="2800" b="1" i="1" u="sng" dirty="0" smtClean="0">
                <a:latin typeface="Calibri" pitchFamily="34" charset="0"/>
                <a:cs typeface="Calibri" pitchFamily="34" charset="0"/>
              </a:rPr>
              <a:t>statistical</a:t>
            </a:r>
            <a:r>
              <a:rPr lang="en-US" sz="2800" i="1" u="sng" dirty="0" smtClean="0">
                <a:latin typeface="Calibri" pitchFamily="34" charset="0"/>
                <a:cs typeface="Calibri" pitchFamily="34" charset="0"/>
              </a:rPr>
              <a:t> methods</a:t>
            </a:r>
            <a:r>
              <a:rPr lang="en-US" sz="2800" dirty="0" smtClean="0">
                <a:latin typeface="Calibri" pitchFamily="34" charset="0"/>
                <a:cs typeface="Calibri" pitchFamily="34" charset="0"/>
              </a:rPr>
              <a:t> and shall </a:t>
            </a:r>
            <a:r>
              <a:rPr lang="en-US" sz="2800" u="sng" dirty="0" smtClean="0">
                <a:latin typeface="Calibri" pitchFamily="34" charset="0"/>
                <a:cs typeface="Calibri" pitchFamily="34" charset="0"/>
              </a:rPr>
              <a:t>address the factors</a:t>
            </a:r>
            <a:r>
              <a:rPr lang="en-US" sz="2800" dirty="0" smtClean="0">
                <a:latin typeface="Calibri" pitchFamily="34" charset="0"/>
                <a:cs typeface="Calibri" pitchFamily="34" charset="0"/>
              </a:rPr>
              <a:t> to be controlled to ensure the validity of the test</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calibration results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t>
            </a:r>
            <a:endParaRPr lang="ar-KW" sz="2800" b="1" dirty="0">
              <a:latin typeface="Calibri" pitchFamily="34" charset="0"/>
              <a:cs typeface="Times New Roman" pitchFamily="18" charset="0"/>
            </a:endParaRPr>
          </a:p>
        </p:txBody>
      </p:sp>
      <p:sp>
        <p:nvSpPr>
          <p:cNvPr id="6" name="Rectangle 5"/>
          <p:cNvSpPr/>
          <p:nvPr/>
        </p:nvSpPr>
        <p:spPr>
          <a:xfrm>
            <a:off x="381000" y="4038600"/>
            <a:ext cx="8305800" cy="1684564"/>
          </a:xfrm>
          <a:prstGeom prst="rect">
            <a:avLst/>
          </a:prstGeom>
          <a:solidFill>
            <a:schemeClr val="bg1">
              <a:lumMod val="95000"/>
            </a:schemeClr>
          </a:solidFill>
          <a:ln>
            <a:solidFill>
              <a:schemeClr val="accent1"/>
            </a:solid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all sampling activities be </a:t>
            </a:r>
            <a:r>
              <a:rPr lang="en-US" sz="2800" i="1" u="sng" dirty="0" smtClean="0">
                <a:latin typeface="Calibri" pitchFamily="34" charset="0"/>
                <a:cs typeface="Calibri" pitchFamily="34" charset="0"/>
              </a:rPr>
              <a:t>carried out by </a:t>
            </a:r>
            <a:r>
              <a:rPr lang="en-US" sz="2800" b="1" i="1" u="sng" dirty="0" smtClean="0">
                <a:latin typeface="Calibri" pitchFamily="34" charset="0"/>
                <a:cs typeface="Calibri" pitchFamily="34" charset="0"/>
              </a:rPr>
              <a:t>trained</a:t>
            </a:r>
            <a:r>
              <a:rPr lang="en-US" sz="2800" b="1" baseline="30000" dirty="0">
                <a:solidFill>
                  <a:srgbClr val="FF0000"/>
                </a:solidFill>
                <a:latin typeface="Calibri" pitchFamily="34" charset="0"/>
                <a:cs typeface="Calibri" pitchFamily="34" charset="0"/>
              </a:rPr>
              <a:t>1</a:t>
            </a:r>
            <a:r>
              <a:rPr lang="en-US" sz="2800" i="1" u="sng" dirty="0" smtClean="0">
                <a:latin typeface="Calibri" pitchFamily="34" charset="0"/>
                <a:cs typeface="Calibri" pitchFamily="34" charset="0"/>
              </a:rPr>
              <a:t> and </a:t>
            </a:r>
            <a:r>
              <a:rPr lang="en-US" sz="2800" b="1" i="1" u="sng" dirty="0" smtClean="0">
                <a:latin typeface="Calibri" pitchFamily="34" charset="0"/>
                <a:cs typeface="Calibri" pitchFamily="34" charset="0"/>
              </a:rPr>
              <a:t>certified</a:t>
            </a:r>
            <a:r>
              <a:rPr lang="en-US" sz="2800" b="1" baseline="30000" dirty="0" smtClean="0">
                <a:solidFill>
                  <a:srgbClr val="FF0000"/>
                </a:solidFill>
                <a:latin typeface="Calibri" pitchFamily="34" charset="0"/>
                <a:cs typeface="Calibri" pitchFamily="34" charset="0"/>
              </a:rPr>
              <a:t>2</a:t>
            </a:r>
            <a:r>
              <a:rPr lang="en-US" sz="2800" i="1" u="sng" dirty="0" smtClean="0">
                <a:latin typeface="Calibri" pitchFamily="34" charset="0"/>
                <a:cs typeface="Calibri" pitchFamily="34" charset="0"/>
              </a:rPr>
              <a:t> personnel</a:t>
            </a:r>
            <a:r>
              <a:rPr lang="en-US" sz="2800" dirty="0" smtClean="0">
                <a:latin typeface="Calibri" pitchFamily="34" charset="0"/>
                <a:cs typeface="Calibri" pitchFamily="34" charset="0"/>
              </a:rPr>
              <a:t>. </a:t>
            </a:r>
            <a:endParaRPr lang="ar-KW" sz="2800" dirty="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22395"/>
            <a:ext cx="8305800" cy="2554674"/>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there are </a:t>
            </a:r>
            <a:r>
              <a:rPr lang="en-US" sz="2800" i="1" u="sng" dirty="0" smtClean="0">
                <a:latin typeface="Calibri" pitchFamily="34" charset="0"/>
                <a:cs typeface="Calibri" pitchFamily="34" charset="0"/>
              </a:rPr>
              <a:t>quality</a:t>
            </a:r>
            <a:r>
              <a:rPr lang="en-US" sz="2800" dirty="0" smtClean="0">
                <a:latin typeface="Calibri" pitchFamily="34" charset="0"/>
                <a:cs typeface="Calibri" pitchFamily="34" charset="0"/>
              </a:rPr>
              <a:t> </a:t>
            </a:r>
            <a:r>
              <a:rPr lang="en-US" sz="2800" i="1" u="sng" dirty="0" smtClean="0">
                <a:latin typeface="Calibri" pitchFamily="34" charset="0"/>
                <a:cs typeface="Calibri" pitchFamily="34" charset="0"/>
              </a:rPr>
              <a:t>control procedures</a:t>
            </a:r>
            <a:r>
              <a:rPr lang="en-US" sz="2800" dirty="0" smtClean="0">
                <a:latin typeface="Calibri" pitchFamily="34" charset="0"/>
                <a:cs typeface="Calibri" pitchFamily="34" charset="0"/>
              </a:rPr>
              <a:t> for monitoring the validity</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of tests and calibrations</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undertaken. </a:t>
            </a:r>
            <a:endParaRPr lang="ar-KW" sz="2800" b="1" dirty="0">
              <a:latin typeface="Calibri" pitchFamily="34" charset="0"/>
              <a:cs typeface="Times New Roman" pitchFamily="18" charset="0"/>
            </a:endParaRPr>
          </a:p>
        </p:txBody>
      </p:sp>
      <p:sp>
        <p:nvSpPr>
          <p:cNvPr id="6" name="Rectangle 11"/>
          <p:cNvSpPr/>
          <p:nvPr/>
        </p:nvSpPr>
        <p:spPr>
          <a:xfrm>
            <a:off x="228600" y="620688"/>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5. Assuring the quality of test and calibration results</a:t>
            </a:r>
            <a:endParaRPr lang="ar-KW" sz="2800" dirty="0">
              <a:solidFill>
                <a:schemeClr val="bg1"/>
              </a:solidFill>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305800" cy="2554674"/>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resulting </a:t>
            </a:r>
            <a:r>
              <a:rPr lang="en-US" sz="2800" i="1" u="sng" dirty="0" smtClean="0">
                <a:latin typeface="Calibri" pitchFamily="34" charset="0"/>
                <a:cs typeface="Calibri" pitchFamily="34" charset="0"/>
              </a:rPr>
              <a:t>data shall be recorded </a:t>
            </a:r>
            <a:r>
              <a:rPr lang="en-US" sz="2800" dirty="0" smtClean="0">
                <a:latin typeface="Calibri" pitchFamily="34" charset="0"/>
                <a:cs typeface="Calibri" pitchFamily="34" charset="0"/>
              </a:rPr>
              <a:t>in such a way that trends are detectable and, statistical techniques shall be applied to the reviewing of the results. </a:t>
            </a:r>
            <a:endParaRPr lang="ar-KW" sz="2800" b="1" dirty="0">
              <a:latin typeface="Calibri" pitchFamily="34" charset="0"/>
              <a:cs typeface="Times New Roman" pitchFamily="18" charset="0"/>
            </a:endParaRPr>
          </a:p>
        </p:txBody>
      </p:sp>
      <p:sp>
        <p:nvSpPr>
          <p:cNvPr id="5" name="Rectangle 4"/>
          <p:cNvSpPr/>
          <p:nvPr/>
        </p:nvSpPr>
        <p:spPr>
          <a:xfrm>
            <a:off x="381000" y="2955301"/>
            <a:ext cx="8305800" cy="1692899"/>
          </a:xfrm>
          <a:prstGeom prst="rect">
            <a:avLst/>
          </a:prstGeom>
          <a:solidFill>
            <a:schemeClr val="bg1">
              <a:lumMod val="95000"/>
            </a:schemeClr>
          </a:solidFill>
          <a:ln>
            <a:solidFill>
              <a:schemeClr val="accent1"/>
            </a:solid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a:t>
            </a:r>
            <a:r>
              <a:rPr lang="en-US" sz="2800" b="1" u="sng" dirty="0" smtClean="0">
                <a:latin typeface="Calibri" pitchFamily="34" charset="0"/>
                <a:cs typeface="Calibri" pitchFamily="34" charset="0"/>
              </a:rPr>
              <a:t>monitoring</a:t>
            </a:r>
            <a:r>
              <a:rPr lang="en-US" sz="2800" dirty="0" smtClean="0">
                <a:latin typeface="Calibri" pitchFamily="34" charset="0"/>
                <a:cs typeface="Calibri" pitchFamily="34" charset="0"/>
              </a:rPr>
              <a:t> shall be planned</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and reviewed</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but not limited to the following:</a:t>
            </a:r>
            <a:endParaRPr lang="ar-KW" sz="2800" b="1"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1243002"/>
            <a:ext cx="8686800" cy="685800"/>
          </a:xfrm>
          <a:solidFill>
            <a:srgbClr val="00B050"/>
          </a:solidFill>
        </p:spPr>
        <p:txBody>
          <a:bodyPr>
            <a:normAutofit/>
          </a:bodyPr>
          <a:lstStyle/>
          <a:p>
            <a:pPr algn="just" eaLnBrk="1" hangingPunct="1"/>
            <a:r>
              <a:rPr lang="en-US" sz="2800" dirty="0" smtClean="0">
                <a:solidFill>
                  <a:schemeClr val="bg1"/>
                </a:solidFill>
                <a:latin typeface="+mn-lt"/>
              </a:rPr>
              <a:t>The Halal Lab must comply with the Elements  of GLP**</a:t>
            </a:r>
          </a:p>
        </p:txBody>
      </p:sp>
      <p:sp>
        <p:nvSpPr>
          <p:cNvPr id="5" name="Rectangle 3"/>
          <p:cNvSpPr txBox="1">
            <a:spLocks noChangeArrowheads="1"/>
          </p:cNvSpPr>
          <p:nvPr/>
        </p:nvSpPr>
        <p:spPr>
          <a:xfrm>
            <a:off x="838200" y="2100282"/>
            <a:ext cx="6076950" cy="411480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Courier New" pitchFamily="49" charset="0"/>
              <a:buChar char="o"/>
            </a:pPr>
            <a:r>
              <a:rPr lang="en-US" sz="2400" dirty="0" smtClean="0">
                <a:solidFill>
                  <a:srgbClr val="000099"/>
                </a:solidFill>
              </a:rPr>
              <a:t>QA/QC Programs</a:t>
            </a:r>
          </a:p>
          <a:p>
            <a:pPr>
              <a:lnSpc>
                <a:spcPct val="150000"/>
              </a:lnSpc>
              <a:buFont typeface="Courier New" pitchFamily="49" charset="0"/>
              <a:buChar char="o"/>
            </a:pPr>
            <a:r>
              <a:rPr lang="en-US" sz="2400" dirty="0" smtClean="0">
                <a:solidFill>
                  <a:srgbClr val="000099"/>
                </a:solidFill>
              </a:rPr>
              <a:t>Laboratory Conditions</a:t>
            </a:r>
          </a:p>
          <a:p>
            <a:pPr>
              <a:lnSpc>
                <a:spcPct val="150000"/>
              </a:lnSpc>
              <a:buFont typeface="Courier New" pitchFamily="49" charset="0"/>
              <a:buChar char="o"/>
            </a:pPr>
            <a:r>
              <a:rPr lang="en-US" sz="2400" dirty="0" smtClean="0">
                <a:solidFill>
                  <a:srgbClr val="000099"/>
                </a:solidFill>
              </a:rPr>
              <a:t>Labeling of test Samples</a:t>
            </a:r>
          </a:p>
          <a:p>
            <a:pPr>
              <a:lnSpc>
                <a:spcPct val="150000"/>
              </a:lnSpc>
              <a:buFont typeface="Courier New" pitchFamily="49" charset="0"/>
              <a:buChar char="o"/>
            </a:pPr>
            <a:r>
              <a:rPr lang="en-US" sz="2400" dirty="0" smtClean="0">
                <a:solidFill>
                  <a:srgbClr val="000099"/>
                </a:solidFill>
              </a:rPr>
              <a:t>Test Measurements</a:t>
            </a:r>
          </a:p>
          <a:p>
            <a:pPr>
              <a:lnSpc>
                <a:spcPct val="150000"/>
              </a:lnSpc>
              <a:buFont typeface="Courier New" pitchFamily="49" charset="0"/>
              <a:buChar char="o"/>
            </a:pPr>
            <a:r>
              <a:rPr lang="en-US" sz="2400" dirty="0" smtClean="0">
                <a:solidFill>
                  <a:srgbClr val="000099"/>
                </a:solidFill>
              </a:rPr>
              <a:t>Records Management</a:t>
            </a:r>
          </a:p>
          <a:p>
            <a:pPr>
              <a:lnSpc>
                <a:spcPct val="150000"/>
              </a:lnSpc>
              <a:buFont typeface="Courier New" pitchFamily="49" charset="0"/>
              <a:buChar char="o"/>
            </a:pPr>
            <a:r>
              <a:rPr lang="en-US" sz="2400" dirty="0" smtClean="0">
                <a:solidFill>
                  <a:srgbClr val="000099"/>
                </a:solidFill>
              </a:rPr>
              <a:t>Health &amp; Safety Management</a:t>
            </a:r>
          </a:p>
        </p:txBody>
      </p:sp>
      <p:sp>
        <p:nvSpPr>
          <p:cNvPr id="6" name="Rectangle 11"/>
          <p:cNvSpPr/>
          <p:nvPr/>
        </p:nvSpPr>
        <p:spPr>
          <a:xfrm>
            <a:off x="285720" y="228600"/>
            <a:ext cx="8643998" cy="738664"/>
          </a:xfrm>
          <a:prstGeom prst="rect">
            <a:avLst/>
          </a:prstGeom>
          <a:solidFill>
            <a:schemeClr val="accent1">
              <a:lumMod val="75000"/>
            </a:schemeClr>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General requirements for Halal Laboratories*</a:t>
            </a:r>
            <a:endParaRPr lang="en-US" sz="2800" dirty="0">
              <a:solidFill>
                <a:schemeClr val="bg1"/>
              </a:solidFill>
              <a:latin typeface="Calibri" pitchFamily="34" charset="0"/>
              <a:cs typeface="Calibri" pitchFamily="34" charset="0"/>
            </a:endParaRPr>
          </a:p>
        </p:txBody>
      </p:sp>
      <p:sp>
        <p:nvSpPr>
          <p:cNvPr id="7" name="Rectangle 6"/>
          <p:cNvSpPr/>
          <p:nvPr/>
        </p:nvSpPr>
        <p:spPr>
          <a:xfrm>
            <a:off x="-32" y="6021288"/>
            <a:ext cx="8401050" cy="400110"/>
          </a:xfrm>
          <a:prstGeom prst="rect">
            <a:avLst/>
          </a:prstGeom>
          <a:noFill/>
          <a:ln>
            <a:noFill/>
            <a:prstDash val="solid"/>
          </a:ln>
        </p:spPr>
        <p:txBody>
          <a:bodyPr>
            <a:spAutoFit/>
          </a:bodyPr>
          <a:lstStyle/>
          <a:p>
            <a:pPr algn="just"/>
            <a:r>
              <a:rPr lang="en-US" sz="2000" dirty="0" smtClean="0">
                <a:latin typeface="Calibri" pitchFamily="34" charset="0"/>
                <a:cs typeface="Calibri" pitchFamily="34" charset="0"/>
              </a:rPr>
              <a:t>*GSO-GAC accredited Halal Laboratory</a:t>
            </a:r>
            <a:endParaRPr lang="ar-KW" sz="2000" dirty="0">
              <a:latin typeface="Calibri" pitchFamily="34" charset="0"/>
              <a:cs typeface="Times New Roman" pitchFamily="18" charset="0"/>
            </a:endParaRPr>
          </a:p>
        </p:txBody>
      </p:sp>
      <p:sp>
        <p:nvSpPr>
          <p:cNvPr id="2" name="Rectangle 1"/>
          <p:cNvSpPr/>
          <p:nvPr/>
        </p:nvSpPr>
        <p:spPr>
          <a:xfrm>
            <a:off x="35496" y="6408182"/>
            <a:ext cx="3245119" cy="400110"/>
          </a:xfrm>
          <a:prstGeom prst="rect">
            <a:avLst/>
          </a:prstGeom>
        </p:spPr>
        <p:txBody>
          <a:bodyPr wrap="none">
            <a:spAutoFit/>
          </a:bodyPr>
          <a:lstStyle/>
          <a:p>
            <a:r>
              <a:rPr lang="en-US" sz="2000" dirty="0" smtClean="0">
                <a:cs typeface="Calibri" pitchFamily="34" charset="0"/>
              </a:rPr>
              <a:t>** Good Laboratory Practices</a:t>
            </a:r>
            <a:endParaRPr lang="en-US" sz="2000" dirty="0"/>
          </a:p>
        </p:txBody>
      </p:sp>
    </p:spTree>
    <p:extLst>
      <p:ext uri="{BB962C8B-B14F-4D97-AF65-F5344CB8AC3E}">
        <p14:creationId xmlns="" xmlns:p14="http://schemas.microsoft.com/office/powerpoint/2010/main" val="10718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61176"/>
            <a:ext cx="8534400" cy="1830758"/>
          </a:xfrm>
          <a:prstGeom prst="rect">
            <a:avLst/>
          </a:prstGeom>
        </p:spPr>
        <p:txBody>
          <a:bodyPr wrap="square">
            <a:spAutoFit/>
          </a:bodyPr>
          <a:lstStyle/>
          <a:p>
            <a:pPr marL="514350" indent="-514350" algn="just">
              <a:lnSpc>
                <a:spcPct val="150000"/>
              </a:lnSpc>
              <a:spcBef>
                <a:spcPts val="600"/>
              </a:spcBef>
              <a:buAutoNum type="alphaLcParenR"/>
            </a:pPr>
            <a:r>
              <a:rPr lang="en-US" sz="2600" dirty="0" smtClean="0">
                <a:latin typeface="Calibri" pitchFamily="34" charset="0"/>
                <a:cs typeface="Calibri" pitchFamily="34" charset="0"/>
              </a:rPr>
              <a:t>regular </a:t>
            </a:r>
            <a:r>
              <a:rPr lang="en-US" sz="2600" b="1" u="sng" dirty="0" smtClean="0">
                <a:latin typeface="Calibri" pitchFamily="34" charset="0"/>
                <a:cs typeface="Calibri" pitchFamily="34" charset="0"/>
              </a:rPr>
              <a:t>use</a:t>
            </a:r>
            <a:r>
              <a:rPr lang="en-US" sz="2600" dirty="0" smtClean="0">
                <a:latin typeface="Calibri" pitchFamily="34" charset="0"/>
                <a:cs typeface="Calibri" pitchFamily="34" charset="0"/>
              </a:rPr>
              <a:t> of </a:t>
            </a:r>
            <a:r>
              <a:rPr lang="en-US" sz="2600" i="1" u="sng" dirty="0" smtClean="0">
                <a:latin typeface="Calibri" pitchFamily="34" charset="0"/>
                <a:cs typeface="Calibri" pitchFamily="34" charset="0"/>
              </a:rPr>
              <a:t>certified reference materials (CRM’s)</a:t>
            </a:r>
            <a:r>
              <a:rPr lang="en-US" sz="2800" b="1" baseline="30000" dirty="0">
                <a:solidFill>
                  <a:srgbClr val="FF0000"/>
                </a:solidFill>
                <a:latin typeface="Calibri" pitchFamily="34" charset="0"/>
                <a:cs typeface="Calibri" pitchFamily="34" charset="0"/>
              </a:rPr>
              <a:t> 1</a:t>
            </a:r>
            <a:r>
              <a:rPr lang="en-US" sz="2600" dirty="0" smtClean="0">
                <a:latin typeface="Calibri" pitchFamily="34" charset="0"/>
                <a:cs typeface="Calibri" pitchFamily="34" charset="0"/>
              </a:rPr>
              <a:t> and/ or </a:t>
            </a:r>
            <a:r>
              <a:rPr lang="en-US" sz="2600" i="1" u="sng" dirty="0" smtClean="0">
                <a:latin typeface="Calibri" pitchFamily="34" charset="0"/>
                <a:cs typeface="Calibri" pitchFamily="34" charset="0"/>
              </a:rPr>
              <a:t>internal quality control</a:t>
            </a:r>
            <a:r>
              <a:rPr lang="en-US" sz="2800" b="1" i="1" u="sng" baseline="30000" dirty="0" smtClean="0">
                <a:solidFill>
                  <a:srgbClr val="FF0000"/>
                </a:solidFill>
                <a:latin typeface="Calibri" pitchFamily="34" charset="0"/>
                <a:cs typeface="Calibri" pitchFamily="34" charset="0"/>
              </a:rPr>
              <a:t>2</a:t>
            </a:r>
            <a:r>
              <a:rPr lang="en-US" sz="2600" dirty="0" smtClean="0">
                <a:latin typeface="Calibri" pitchFamily="34" charset="0"/>
                <a:cs typeface="Calibri" pitchFamily="34" charset="0"/>
              </a:rPr>
              <a:t> </a:t>
            </a:r>
            <a:r>
              <a:rPr lang="en-US" sz="2600" b="1" u="sng" dirty="0" smtClean="0">
                <a:latin typeface="Calibri" pitchFamily="34" charset="0"/>
                <a:cs typeface="Calibri" pitchFamily="34" charset="0"/>
              </a:rPr>
              <a:t>using</a:t>
            </a:r>
            <a:r>
              <a:rPr lang="en-US" sz="2600" dirty="0" smtClean="0">
                <a:latin typeface="Calibri" pitchFamily="34" charset="0"/>
                <a:cs typeface="Calibri" pitchFamily="34" charset="0"/>
              </a:rPr>
              <a:t> </a:t>
            </a:r>
            <a:r>
              <a:rPr lang="en-US" sz="2600" i="1" u="sng" dirty="0" smtClean="0">
                <a:latin typeface="Calibri" pitchFamily="34" charset="0"/>
                <a:cs typeface="Calibri" pitchFamily="34" charset="0"/>
              </a:rPr>
              <a:t>secondary reference materials</a:t>
            </a:r>
            <a:r>
              <a:rPr lang="en-US" sz="2800" b="1" i="1" u="sng" baseline="30000" dirty="0" smtClean="0">
                <a:solidFill>
                  <a:srgbClr val="FF0000"/>
                </a:solidFill>
                <a:latin typeface="Calibri" pitchFamily="34" charset="0"/>
                <a:cs typeface="Calibri" pitchFamily="34" charset="0"/>
              </a:rPr>
              <a:t>3</a:t>
            </a:r>
            <a:r>
              <a:rPr lang="en-US" sz="2600" dirty="0" smtClean="0">
                <a:latin typeface="Calibri" pitchFamily="34" charset="0"/>
                <a:cs typeface="Calibri" pitchFamily="34" charset="0"/>
              </a:rPr>
              <a:t>.</a:t>
            </a:r>
          </a:p>
        </p:txBody>
      </p:sp>
      <p:sp>
        <p:nvSpPr>
          <p:cNvPr id="3" name="Rectangle 2"/>
          <p:cNvSpPr/>
          <p:nvPr/>
        </p:nvSpPr>
        <p:spPr>
          <a:xfrm>
            <a:off x="304800" y="2385169"/>
            <a:ext cx="8534400" cy="3924151"/>
          </a:xfrm>
          <a:prstGeom prst="rect">
            <a:avLst/>
          </a:prstGeom>
        </p:spPr>
        <p:txBody>
          <a:bodyPr wrap="square">
            <a:spAutoFit/>
          </a:bodyPr>
          <a:lstStyle/>
          <a:p>
            <a:pPr marL="514350" indent="-514350" algn="just">
              <a:lnSpc>
                <a:spcPct val="150000"/>
              </a:lnSpc>
              <a:spcBef>
                <a:spcPts val="600"/>
              </a:spcBef>
            </a:pPr>
            <a:r>
              <a:rPr lang="en-US" sz="2600" dirty="0" smtClean="0">
                <a:latin typeface="Calibri" pitchFamily="34" charset="0"/>
                <a:cs typeface="Calibri" pitchFamily="34" charset="0"/>
              </a:rPr>
              <a:t>b) participation in </a:t>
            </a:r>
            <a:r>
              <a:rPr lang="en-US" sz="2600" i="1" u="sng" dirty="0" smtClean="0">
                <a:latin typeface="Calibri" pitchFamily="34" charset="0"/>
                <a:cs typeface="Calibri" pitchFamily="34" charset="0"/>
              </a:rPr>
              <a:t>inter-laboratory comparison</a:t>
            </a:r>
            <a:r>
              <a:rPr lang="en-US" sz="2800" b="1" baseline="30000" dirty="0">
                <a:solidFill>
                  <a:srgbClr val="FF0000"/>
                </a:solidFill>
                <a:latin typeface="Calibri" pitchFamily="34" charset="0"/>
                <a:cs typeface="Calibri" pitchFamily="34" charset="0"/>
              </a:rPr>
              <a:t>1</a:t>
            </a:r>
            <a:r>
              <a:rPr lang="en-US" sz="2600" dirty="0" smtClean="0">
                <a:latin typeface="Calibri" pitchFamily="34" charset="0"/>
                <a:cs typeface="Calibri" pitchFamily="34" charset="0"/>
              </a:rPr>
              <a:t> or </a:t>
            </a:r>
            <a:r>
              <a:rPr lang="en-US" sz="2600" i="1" u="sng" dirty="0" smtClean="0">
                <a:latin typeface="Calibri" pitchFamily="34" charset="0"/>
                <a:cs typeface="Calibri" pitchFamily="34" charset="0"/>
              </a:rPr>
              <a:t>proficiency- testing programs</a:t>
            </a:r>
            <a:r>
              <a:rPr lang="en-US" sz="2800" b="1" baseline="30000" dirty="0" smtClean="0">
                <a:solidFill>
                  <a:srgbClr val="FF0000"/>
                </a:solidFill>
                <a:latin typeface="Calibri" pitchFamily="34" charset="0"/>
                <a:cs typeface="Calibri" pitchFamily="34" charset="0"/>
              </a:rPr>
              <a:t>2</a:t>
            </a:r>
            <a:r>
              <a:rPr lang="en-US" sz="2600" dirty="0" smtClean="0">
                <a:latin typeface="Calibri" pitchFamily="34" charset="0"/>
                <a:cs typeface="Calibri" pitchFamily="34" charset="0"/>
              </a:rPr>
              <a:t>.</a:t>
            </a:r>
          </a:p>
          <a:p>
            <a:pPr marL="514350" indent="-514350" algn="just">
              <a:lnSpc>
                <a:spcPct val="150000"/>
              </a:lnSpc>
              <a:spcBef>
                <a:spcPts val="600"/>
              </a:spcBef>
            </a:pPr>
            <a:r>
              <a:rPr lang="en-US" sz="2600" dirty="0" smtClean="0">
                <a:latin typeface="Calibri" pitchFamily="34" charset="0"/>
                <a:cs typeface="Calibri" pitchFamily="34" charset="0"/>
              </a:rPr>
              <a:t>c) replicate </a:t>
            </a:r>
            <a:r>
              <a:rPr lang="en-US" sz="2600" b="1" u="sng" dirty="0" smtClean="0">
                <a:latin typeface="Calibri" pitchFamily="34" charset="0"/>
                <a:cs typeface="Calibri" pitchFamily="34" charset="0"/>
              </a:rPr>
              <a:t>tests</a:t>
            </a:r>
            <a:r>
              <a:rPr lang="en-US" sz="2600" dirty="0" smtClean="0">
                <a:latin typeface="Calibri" pitchFamily="34" charset="0"/>
                <a:cs typeface="Calibri" pitchFamily="34" charset="0"/>
              </a:rPr>
              <a:t> or </a:t>
            </a:r>
            <a:r>
              <a:rPr lang="en-US" sz="2600" b="1" u="sng" dirty="0" smtClean="0">
                <a:latin typeface="Calibri" pitchFamily="34" charset="0"/>
                <a:cs typeface="Calibri" pitchFamily="34" charset="0"/>
              </a:rPr>
              <a:t>calibrations</a:t>
            </a:r>
            <a:r>
              <a:rPr lang="en-US" sz="2600" dirty="0" smtClean="0">
                <a:latin typeface="Calibri" pitchFamily="34" charset="0"/>
                <a:cs typeface="Calibri" pitchFamily="34" charset="0"/>
              </a:rPr>
              <a:t> using the same or different methods.</a:t>
            </a:r>
          </a:p>
          <a:p>
            <a:pPr marL="514350" indent="-514350" algn="just">
              <a:lnSpc>
                <a:spcPct val="150000"/>
              </a:lnSpc>
              <a:spcBef>
                <a:spcPts val="600"/>
              </a:spcBef>
            </a:pPr>
            <a:r>
              <a:rPr lang="en-US" sz="2600" dirty="0" smtClean="0">
                <a:latin typeface="Calibri" pitchFamily="34" charset="0"/>
                <a:cs typeface="Calibri" pitchFamily="34" charset="0"/>
              </a:rPr>
              <a:t>d) </a:t>
            </a:r>
            <a:r>
              <a:rPr lang="en-US" sz="2600" u="sng" dirty="0" smtClean="0">
                <a:latin typeface="Calibri" pitchFamily="34" charset="0"/>
                <a:cs typeface="Calibri" pitchFamily="34" charset="0"/>
              </a:rPr>
              <a:t>retesting</a:t>
            </a:r>
            <a:r>
              <a:rPr lang="en-US" sz="2600" dirty="0" smtClean="0">
                <a:latin typeface="Calibri" pitchFamily="34" charset="0"/>
                <a:cs typeface="Calibri" pitchFamily="34" charset="0"/>
              </a:rPr>
              <a:t> or </a:t>
            </a:r>
            <a:r>
              <a:rPr lang="en-US" sz="2600" u="sng" dirty="0" smtClean="0">
                <a:latin typeface="Calibri" pitchFamily="34" charset="0"/>
                <a:cs typeface="Calibri" pitchFamily="34" charset="0"/>
              </a:rPr>
              <a:t>recalibration</a:t>
            </a:r>
            <a:r>
              <a:rPr lang="en-US" sz="2600" dirty="0" smtClean="0">
                <a:latin typeface="Calibri" pitchFamily="34" charset="0"/>
                <a:cs typeface="Calibri" pitchFamily="34" charset="0"/>
              </a:rPr>
              <a:t> of retained items.</a:t>
            </a:r>
          </a:p>
          <a:p>
            <a:pPr marL="514350" indent="-514350" algn="just">
              <a:lnSpc>
                <a:spcPct val="150000"/>
              </a:lnSpc>
              <a:spcBef>
                <a:spcPts val="600"/>
              </a:spcBef>
            </a:pPr>
            <a:r>
              <a:rPr lang="en-US" sz="2600" dirty="0" smtClean="0">
                <a:latin typeface="Calibri" pitchFamily="34" charset="0"/>
                <a:cs typeface="Calibri" pitchFamily="34" charset="0"/>
              </a:rPr>
              <a:t>e) </a:t>
            </a:r>
            <a:r>
              <a:rPr lang="en-US" sz="2600" u="sng" dirty="0" smtClean="0">
                <a:latin typeface="Calibri" pitchFamily="34" charset="0"/>
                <a:cs typeface="Calibri" pitchFamily="34" charset="0"/>
              </a:rPr>
              <a:t>correlation</a:t>
            </a:r>
            <a:r>
              <a:rPr lang="en-US" sz="2600" dirty="0" smtClean="0">
                <a:latin typeface="Calibri" pitchFamily="34" charset="0"/>
                <a:cs typeface="Calibri" pitchFamily="34" charset="0"/>
              </a:rPr>
              <a:t> of results for different characteristics of an item.</a:t>
            </a:r>
            <a:endParaRPr lang="ar-KW" sz="2600" b="1" dirty="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332051"/>
            <a:ext cx="8305800" cy="4401205"/>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 organization shall ensure that the results of each test, calibration, or series of tests or calibrations carried out by the laboratory shall be </a:t>
            </a:r>
            <a:r>
              <a:rPr lang="en-US" sz="2800" i="1" u="sng" dirty="0" smtClean="0">
                <a:latin typeface="Calibri" pitchFamily="34" charset="0"/>
                <a:cs typeface="Calibri" pitchFamily="34" charset="0"/>
              </a:rPr>
              <a:t>reported</a:t>
            </a:r>
            <a:r>
              <a:rPr lang="en-US" sz="2800" dirty="0" smtClean="0">
                <a:latin typeface="Calibri" pitchFamily="34" charset="0"/>
                <a:cs typeface="Calibri" pitchFamily="34" charset="0"/>
              </a:rPr>
              <a:t> accurately</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clearly</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objectively</a:t>
            </a:r>
            <a:r>
              <a:rPr lang="en-US" sz="2800" b="1" baseline="30000" dirty="0" smtClean="0">
                <a:solidFill>
                  <a:srgbClr val="FF0000"/>
                </a:solidFill>
                <a:latin typeface="Calibri" pitchFamily="34" charset="0"/>
                <a:cs typeface="Calibri" pitchFamily="34" charset="0"/>
              </a:rPr>
              <a:t>3</a:t>
            </a:r>
            <a:r>
              <a:rPr lang="en-US" sz="2800" dirty="0" smtClean="0">
                <a:latin typeface="Calibri" pitchFamily="34" charset="0"/>
                <a:cs typeface="Calibri" pitchFamily="34" charset="0"/>
              </a:rPr>
              <a:t>, and in accordance with any specific instructions in the test or calibration methods.</a:t>
            </a:r>
            <a:endParaRPr lang="ar-KW" sz="2800" b="1" dirty="0">
              <a:latin typeface="Calibri" pitchFamily="34" charset="0"/>
              <a:cs typeface="Times New Roman" pitchFamily="18" charset="0"/>
            </a:endParaRPr>
          </a:p>
        </p:txBody>
      </p:sp>
      <p:sp>
        <p:nvSpPr>
          <p:cNvPr id="6" name="Rectangle 11"/>
          <p:cNvSpPr/>
          <p:nvPr/>
        </p:nvSpPr>
        <p:spPr>
          <a:xfrm>
            <a:off x="228600" y="548680"/>
            <a:ext cx="8534400" cy="523220"/>
          </a:xfrm>
          <a:prstGeom prst="rect">
            <a:avLst/>
          </a:prstGeom>
          <a:solidFill>
            <a:srgbClr val="92D050"/>
          </a:solidFill>
          <a:ln>
            <a:noFill/>
            <a:prstDash val="solid"/>
          </a:ln>
          <a:effectLst>
            <a:outerShdw dist="27944" dir="5400000" algn="tl">
              <a:srgbClr val="000000">
                <a:alpha val="32000"/>
              </a:srgbClr>
            </a:outerShdw>
          </a:effectLst>
        </p:spPr>
        <p:txBody>
          <a:bodyPr wrap="square">
            <a:spAutoFit/>
          </a:bodyPr>
          <a:lstStyle/>
          <a:p>
            <a:pPr algn="just"/>
            <a:r>
              <a:rPr lang="en-US" sz="2800" dirty="0" smtClean="0">
                <a:solidFill>
                  <a:schemeClr val="bg1"/>
                </a:solidFill>
                <a:latin typeface="Calibri" pitchFamily="34" charset="0"/>
                <a:cs typeface="Calibri" pitchFamily="34" charset="0"/>
              </a:rPr>
              <a:t>6. Reporting the results</a:t>
            </a:r>
            <a:endParaRPr lang="ar-KW" sz="2800" dirty="0">
              <a:solidFill>
                <a:schemeClr val="bg1"/>
              </a:solidFill>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228600" y="2052137"/>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3200" dirty="0" smtClean="0">
                <a:solidFill>
                  <a:schemeClr val="bg1"/>
                </a:solidFill>
                <a:latin typeface="Calibri" pitchFamily="34" charset="0"/>
                <a:cs typeface="Calibri" pitchFamily="34" charset="0"/>
              </a:rPr>
              <a:t>2. Compliance </a:t>
            </a:r>
          </a:p>
        </p:txBody>
      </p:sp>
      <p:sp>
        <p:nvSpPr>
          <p:cNvPr id="5" name="Rectangle 11"/>
          <p:cNvSpPr/>
          <p:nvPr/>
        </p:nvSpPr>
        <p:spPr>
          <a:xfrm>
            <a:off x="228600" y="1340768"/>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r>
              <a:rPr lang="en-US" sz="3200" dirty="0" smtClean="0">
                <a:solidFill>
                  <a:schemeClr val="bg1"/>
                </a:solidFill>
                <a:latin typeface="Calibri" pitchFamily="34" charset="0"/>
                <a:cs typeface="Calibri" pitchFamily="34" charset="0"/>
              </a:rPr>
              <a:t>1. Organization </a:t>
            </a:r>
          </a:p>
        </p:txBody>
      </p:sp>
      <p:sp>
        <p:nvSpPr>
          <p:cNvPr id="6" name="Rectangle 11"/>
          <p:cNvSpPr/>
          <p:nvPr/>
        </p:nvSpPr>
        <p:spPr>
          <a:xfrm>
            <a:off x="228600" y="467961"/>
            <a:ext cx="8534400" cy="584775"/>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r>
              <a:rPr lang="en-US" sz="3200" dirty="0" smtClean="0">
                <a:solidFill>
                  <a:schemeClr val="bg1"/>
                </a:solidFill>
                <a:latin typeface="Calibri" pitchFamily="34" charset="0"/>
                <a:cs typeface="Calibri" pitchFamily="34" charset="0"/>
              </a:rPr>
              <a:t>Certification for Halal laboratory</a:t>
            </a:r>
          </a:p>
        </p:txBody>
      </p:sp>
      <p:sp>
        <p:nvSpPr>
          <p:cNvPr id="7" name="Rectangle 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1259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946448"/>
            <a:ext cx="8305800" cy="3539430"/>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A laboratory for </a:t>
            </a:r>
            <a:r>
              <a:rPr lang="en-US" sz="2800" i="1" u="sng" dirty="0" smtClean="0">
                <a:latin typeface="Calibri" pitchFamily="34" charset="0"/>
                <a:cs typeface="Calibri" pitchFamily="34" charset="0"/>
              </a:rPr>
              <a:t>Halal testing and analysis </a:t>
            </a:r>
            <a:r>
              <a:rPr lang="en-US" sz="2800" dirty="0" smtClean="0">
                <a:latin typeface="Calibri" pitchFamily="34" charset="0"/>
                <a:cs typeface="Calibri" pitchFamily="34" charset="0"/>
              </a:rPr>
              <a:t>is </a:t>
            </a:r>
            <a:r>
              <a:rPr lang="en-US" sz="2800" b="1" u="sng" dirty="0" smtClean="0">
                <a:latin typeface="Calibri" pitchFamily="34" charset="0"/>
                <a:cs typeface="Calibri" pitchFamily="34" charset="0"/>
              </a:rPr>
              <a:t>audited</a:t>
            </a:r>
            <a:r>
              <a:rPr lang="en-US" sz="2800" dirty="0" smtClean="0">
                <a:latin typeface="Calibri" pitchFamily="34" charset="0"/>
                <a:cs typeface="Calibri" pitchFamily="34" charset="0"/>
              </a:rPr>
              <a:t> by a </a:t>
            </a:r>
            <a:r>
              <a:rPr lang="en-US" sz="2800" b="1" u="sng" dirty="0" smtClean="0">
                <a:latin typeface="Calibri" pitchFamily="34" charset="0"/>
                <a:cs typeface="Calibri" pitchFamily="34" charset="0"/>
              </a:rPr>
              <a:t>competent authority </a:t>
            </a:r>
            <a:r>
              <a:rPr lang="en-US" sz="2800" dirty="0" smtClean="0">
                <a:latin typeface="Calibri" pitchFamily="34" charset="0"/>
                <a:cs typeface="Calibri" pitchFamily="34" charset="0"/>
              </a:rPr>
              <a:t>(e.g. </a:t>
            </a:r>
            <a:r>
              <a:rPr lang="en-US" sz="2800" i="1" u="sng" dirty="0" smtClean="0">
                <a:latin typeface="Calibri" pitchFamily="34" charset="0"/>
                <a:cs typeface="Calibri" pitchFamily="34" charset="0"/>
              </a:rPr>
              <a:t>external Islamic auditing company and certified by an accredited Halal certification body</a:t>
            </a:r>
            <a:r>
              <a:rPr lang="en-US" sz="2800" dirty="0" smtClean="0">
                <a:latin typeface="Calibri" pitchFamily="34" charset="0"/>
                <a:cs typeface="Calibri" pitchFamily="34" charset="0"/>
              </a:rPr>
              <a:t>).</a:t>
            </a:r>
            <a:endParaRPr lang="ar-KW" sz="2800" b="1" dirty="0">
              <a:latin typeface="Calibri" pitchFamily="34" charset="0"/>
              <a:cs typeface="Times New Roman" pitchFamily="18" charset="0"/>
            </a:endParaRPr>
          </a:p>
        </p:txBody>
      </p:sp>
      <p:sp>
        <p:nvSpPr>
          <p:cNvPr id="7" name="Rectangle 11"/>
          <p:cNvSpPr/>
          <p:nvPr/>
        </p:nvSpPr>
        <p:spPr>
          <a:xfrm>
            <a:off x="228600" y="260648"/>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pPr algn="just"/>
            <a:r>
              <a:rPr lang="en-US" sz="3200" dirty="0" smtClean="0">
                <a:solidFill>
                  <a:schemeClr val="bg1"/>
                </a:solidFill>
                <a:latin typeface="Calibri" pitchFamily="34" charset="0"/>
                <a:cs typeface="Calibri" pitchFamily="34" charset="0"/>
              </a:rPr>
              <a:t>1. Organization </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908720"/>
            <a:ext cx="8305800" cy="2546338"/>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For </a:t>
            </a:r>
            <a:r>
              <a:rPr lang="en-US" sz="2800" i="1" u="sng" dirty="0" smtClean="0">
                <a:latin typeface="Calibri" pitchFamily="34" charset="0"/>
                <a:cs typeface="Calibri" pitchFamily="34" charset="0"/>
              </a:rPr>
              <a:t>Halal compliance laboratory</a:t>
            </a:r>
            <a:r>
              <a:rPr lang="en-US" sz="2800" dirty="0" smtClean="0">
                <a:latin typeface="Calibri" pitchFamily="34" charset="0"/>
                <a:cs typeface="Calibri" pitchFamily="34" charset="0"/>
              </a:rPr>
              <a:t> testing and analysis deemed to conform to this standard, </a:t>
            </a:r>
            <a:r>
              <a:rPr lang="en-US" sz="2800" u="sng" dirty="0" smtClean="0">
                <a:latin typeface="Calibri" pitchFamily="34" charset="0"/>
                <a:cs typeface="Calibri" pitchFamily="34" charset="0"/>
              </a:rPr>
              <a:t>it shall comply with this standard</a:t>
            </a:r>
            <a:r>
              <a:rPr lang="en-US" sz="2800" dirty="0" smtClean="0">
                <a:latin typeface="Calibri" pitchFamily="34" charset="0"/>
                <a:cs typeface="Calibri" pitchFamily="34" charset="0"/>
              </a:rPr>
              <a:t>. </a:t>
            </a:r>
            <a:endParaRPr lang="ar-KW" sz="2800" b="1" dirty="0">
              <a:latin typeface="Calibri" pitchFamily="34" charset="0"/>
              <a:cs typeface="Times New Roman" pitchFamily="18" charset="0"/>
            </a:endParaRPr>
          </a:p>
        </p:txBody>
      </p:sp>
      <p:sp>
        <p:nvSpPr>
          <p:cNvPr id="5" name="Rectangle 11"/>
          <p:cNvSpPr/>
          <p:nvPr/>
        </p:nvSpPr>
        <p:spPr>
          <a:xfrm>
            <a:off x="228600" y="304800"/>
            <a:ext cx="8534400" cy="584775"/>
          </a:xfrm>
          <a:prstGeom prst="rect">
            <a:avLst/>
          </a:prstGeom>
          <a:solidFill>
            <a:srgbClr val="00B050"/>
          </a:solidFill>
          <a:ln>
            <a:noFill/>
            <a:prstDash val="solid"/>
          </a:ln>
          <a:effectLst>
            <a:outerShdw dist="27944" dir="5400000" algn="tl">
              <a:srgbClr val="000000">
                <a:alpha val="32000"/>
              </a:srgbClr>
            </a:outerShdw>
          </a:effectLst>
        </p:spPr>
        <p:txBody>
          <a:bodyPr wrap="square">
            <a:spAutoFit/>
          </a:bodyPr>
          <a:lstStyle/>
          <a:p>
            <a:r>
              <a:rPr lang="en-US" sz="3200" dirty="0" smtClean="0">
                <a:solidFill>
                  <a:schemeClr val="bg1"/>
                </a:solidFill>
                <a:latin typeface="Calibri" pitchFamily="34" charset="0"/>
                <a:cs typeface="Calibri" pitchFamily="34" charset="0"/>
              </a:rPr>
              <a:t>2. Compliance </a:t>
            </a:r>
          </a:p>
        </p:txBody>
      </p:sp>
      <p:grpSp>
        <p:nvGrpSpPr>
          <p:cNvPr id="3" name="Group 2"/>
          <p:cNvGrpSpPr/>
          <p:nvPr/>
        </p:nvGrpSpPr>
        <p:grpSpPr>
          <a:xfrm>
            <a:off x="381000" y="3717032"/>
            <a:ext cx="8305800" cy="2909937"/>
            <a:chOff x="381000" y="3717032"/>
            <a:chExt cx="8305800" cy="2909937"/>
          </a:xfrm>
        </p:grpSpPr>
        <p:sp>
          <p:nvSpPr>
            <p:cNvPr id="6" name="Rectangle 5"/>
            <p:cNvSpPr/>
            <p:nvPr/>
          </p:nvSpPr>
          <p:spPr>
            <a:xfrm>
              <a:off x="381000" y="3717032"/>
              <a:ext cx="8305800" cy="1815882"/>
            </a:xfrm>
            <a:prstGeom prst="rect">
              <a:avLst/>
            </a:prstGeom>
            <a:solidFill>
              <a:schemeClr val="bg1">
                <a:lumMod val="95000"/>
              </a:schemeClr>
            </a:solidFill>
            <a:ln>
              <a:noFill/>
            </a:ln>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This shall be verified through </a:t>
              </a:r>
              <a:r>
                <a:rPr lang="en-US" sz="2800" i="1" u="sng" dirty="0" smtClean="0">
                  <a:latin typeface="Calibri" pitchFamily="34" charset="0"/>
                  <a:cs typeface="Calibri" pitchFamily="34" charset="0"/>
                </a:rPr>
                <a:t>inspection</a:t>
              </a:r>
              <a:r>
                <a:rPr lang="en-US" sz="2800" dirty="0" smtClean="0">
                  <a:latin typeface="Calibri" pitchFamily="34" charset="0"/>
                  <a:cs typeface="Calibri" pitchFamily="34" charset="0"/>
                </a:rPr>
                <a:t> when deemed necessary </a:t>
              </a:r>
              <a:r>
                <a:rPr lang="en-US" sz="2800" b="1" u="sng" dirty="0" smtClean="0">
                  <a:latin typeface="Calibri" pitchFamily="34" charset="0"/>
                  <a:cs typeface="Calibri" pitchFamily="34" charset="0"/>
                </a:rPr>
                <a:t>by an accredited Halal Certification body*</a:t>
              </a:r>
              <a:r>
                <a:rPr lang="en-US" sz="2800" dirty="0" smtClean="0">
                  <a:latin typeface="Calibri" pitchFamily="34" charset="0"/>
                  <a:cs typeface="Calibri" pitchFamily="34" charset="0"/>
                </a:rPr>
                <a:t>. </a:t>
              </a:r>
              <a:endParaRPr lang="ar-KW" sz="2800" b="1" dirty="0">
                <a:latin typeface="Calibri" pitchFamily="34" charset="0"/>
                <a:cs typeface="Times New Roman" pitchFamily="18" charset="0"/>
              </a:endParaRPr>
            </a:p>
          </p:txBody>
        </p:sp>
        <p:sp>
          <p:nvSpPr>
            <p:cNvPr id="2" name="Rectangle 1"/>
            <p:cNvSpPr/>
            <p:nvPr/>
          </p:nvSpPr>
          <p:spPr>
            <a:xfrm>
              <a:off x="381000" y="6165304"/>
              <a:ext cx="6464077" cy="461665"/>
            </a:xfrm>
            <a:prstGeom prst="rect">
              <a:avLst/>
            </a:prstGeom>
          </p:spPr>
          <p:txBody>
            <a:bodyPr wrap="none">
              <a:spAutoFit/>
            </a:bodyPr>
            <a:lstStyle/>
            <a:p>
              <a:r>
                <a:rPr lang="en-US" sz="2400" dirty="0" smtClean="0">
                  <a:solidFill>
                    <a:srgbClr val="00B050"/>
                  </a:solidFill>
                  <a:latin typeface="Calibri" pitchFamily="34" charset="0"/>
                  <a:cs typeface="Calibri" pitchFamily="34" charset="0"/>
                </a:rPr>
                <a:t>* Another activity for Halal and Quality Laboratory</a:t>
              </a:r>
              <a:endParaRPr lang="en-US" sz="2400"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600200"/>
            <a:ext cx="8839200" cy="4524315"/>
          </a:xfrm>
          <a:prstGeom prst="rect">
            <a:avLst/>
          </a:prstGeom>
        </p:spPr>
        <p:txBody>
          <a:bodyPr wrap="square">
            <a:spAutoFit/>
          </a:bodyPr>
          <a:lstStyle/>
          <a:p>
            <a:pPr marL="514350" indent="-514350" algn="just">
              <a:lnSpc>
                <a:spcPct val="150000"/>
              </a:lnSpc>
              <a:buFont typeface="Arial" pitchFamily="34" charset="0"/>
              <a:buAutoNum type="arabicPeriod"/>
            </a:pPr>
            <a:r>
              <a:rPr lang="en-US" sz="2400" dirty="0" smtClean="0">
                <a:latin typeface="Calibri" pitchFamily="34" charset="0"/>
                <a:cs typeface="Calibri" pitchFamily="34" charset="0"/>
              </a:rPr>
              <a:t>Meat, fat, or gelatin or any parts of pig.</a:t>
            </a:r>
          </a:p>
          <a:p>
            <a:pPr marL="514350" indent="-514350" algn="just">
              <a:lnSpc>
                <a:spcPct val="150000"/>
              </a:lnSpc>
              <a:buFont typeface="Arial" pitchFamily="34" charset="0"/>
              <a:buAutoNum type="arabicPeriod"/>
            </a:pPr>
            <a:r>
              <a:rPr lang="en-US" sz="2400" dirty="0" smtClean="0">
                <a:latin typeface="Calibri" pitchFamily="34" charset="0"/>
                <a:cs typeface="Calibri" pitchFamily="34" charset="0"/>
              </a:rPr>
              <a:t>Free blood (gushing blood) at any stage of production.</a:t>
            </a:r>
          </a:p>
          <a:p>
            <a:pPr marL="514350" indent="-514350" algn="just">
              <a:lnSpc>
                <a:spcPct val="150000"/>
              </a:lnSpc>
              <a:buFont typeface="Arial" pitchFamily="34" charset="0"/>
              <a:buAutoNum type="arabicPeriod"/>
            </a:pPr>
            <a:r>
              <a:rPr lang="en-US" sz="2400" dirty="0" smtClean="0">
                <a:latin typeface="Calibri" pitchFamily="34" charset="0"/>
                <a:cs typeface="Calibri" pitchFamily="34" charset="0"/>
              </a:rPr>
              <a:t>A</a:t>
            </a:r>
            <a:r>
              <a:rPr lang="de-DE" sz="2400" dirty="0" smtClean="0">
                <a:latin typeface="Calibri" pitchFamily="34" charset="0"/>
                <a:cs typeface="Calibri" pitchFamily="34" charset="0"/>
              </a:rPr>
              <a:t>lcohol or wine </a:t>
            </a:r>
            <a:r>
              <a:rPr lang="en-US" sz="2400" dirty="0" smtClean="0">
                <a:latin typeface="Calibri" pitchFamily="34" charset="0"/>
                <a:cs typeface="Calibri" pitchFamily="34" charset="0"/>
              </a:rPr>
              <a:t>at any stage of production.</a:t>
            </a:r>
          </a:p>
          <a:p>
            <a:pPr marL="514350" indent="-514350" algn="just">
              <a:lnSpc>
                <a:spcPct val="150000"/>
              </a:lnSpc>
              <a:buFont typeface="Arial" pitchFamily="34" charset="0"/>
              <a:buAutoNum type="arabicPeriod"/>
            </a:pPr>
            <a:r>
              <a:rPr lang="en-US" altLang="de-DE" sz="2400" dirty="0" smtClean="0">
                <a:latin typeface="Calibri" pitchFamily="34" charset="0"/>
                <a:cs typeface="Calibri" pitchFamily="34" charset="0"/>
              </a:rPr>
              <a:t>Growth media/substrate and processing aids of Haram sources.</a:t>
            </a:r>
            <a:endParaRPr lang="en-US" sz="2400" dirty="0" smtClean="0">
              <a:latin typeface="Calibri" pitchFamily="34" charset="0"/>
              <a:cs typeface="Calibri" pitchFamily="34" charset="0"/>
            </a:endParaRPr>
          </a:p>
          <a:p>
            <a:pPr marL="514350" indent="-514350" algn="just">
              <a:lnSpc>
                <a:spcPct val="150000"/>
              </a:lnSpc>
              <a:buFont typeface="Arial" pitchFamily="34" charset="0"/>
              <a:buAutoNum type="arabicPeriod"/>
            </a:pPr>
            <a:r>
              <a:rPr lang="de-DE" sz="2400" dirty="0" smtClean="0">
                <a:latin typeface="Calibri" pitchFamily="34" charset="0"/>
                <a:cs typeface="Calibri" pitchFamily="34" charset="0"/>
              </a:rPr>
              <a:t>Non religiously slaughtered meat.</a:t>
            </a:r>
          </a:p>
          <a:p>
            <a:pPr marL="514350" indent="-514350" algn="just">
              <a:lnSpc>
                <a:spcPct val="150000"/>
              </a:lnSpc>
              <a:buFont typeface="Arial" pitchFamily="34" charset="0"/>
              <a:buAutoNum type="arabicPeriod"/>
            </a:pPr>
            <a:r>
              <a:rPr lang="de-DE" sz="2400" dirty="0" smtClean="0">
                <a:latin typeface="Calibri" pitchFamily="34" charset="0"/>
                <a:cs typeface="Calibri" pitchFamily="34" charset="0"/>
              </a:rPr>
              <a:t> Human parts.</a:t>
            </a:r>
          </a:p>
          <a:p>
            <a:pPr marL="514350" indent="-514350" algn="just">
              <a:lnSpc>
                <a:spcPct val="150000"/>
              </a:lnSpc>
              <a:buFont typeface="Arial" pitchFamily="34" charset="0"/>
              <a:buAutoNum type="arabicPeriod"/>
            </a:pPr>
            <a:r>
              <a:rPr lang="de-DE" sz="2400" dirty="0" smtClean="0">
                <a:latin typeface="Calibri" pitchFamily="34" charset="0"/>
                <a:cs typeface="Calibri" pitchFamily="34" charset="0"/>
              </a:rPr>
              <a:t>Najes materials (e.g. parts of insects, dung, urine, or carrion).</a:t>
            </a:r>
          </a:p>
          <a:p>
            <a:pPr marL="514350" indent="-514350" algn="just">
              <a:lnSpc>
                <a:spcPct val="150000"/>
              </a:lnSpc>
              <a:buFont typeface="Arial" pitchFamily="34" charset="0"/>
              <a:buAutoNum type="arabicPeriod"/>
            </a:pPr>
            <a:r>
              <a:rPr lang="en-US" sz="2400" dirty="0" smtClean="0">
                <a:latin typeface="Calibri" pitchFamily="34" charset="0"/>
                <a:cs typeface="Calibri" pitchFamily="34" charset="0"/>
              </a:rPr>
              <a:t>Non-tolerated levels of Health Hazardous substance (M, P, and C).</a:t>
            </a:r>
            <a:endParaRPr lang="en-US" sz="2400" dirty="0">
              <a:latin typeface="Calibri" pitchFamily="34" charset="0"/>
              <a:cs typeface="Calibri" pitchFamily="34" charset="0"/>
            </a:endParaRPr>
          </a:p>
        </p:txBody>
      </p:sp>
      <p:sp>
        <p:nvSpPr>
          <p:cNvPr id="5" name="Rectangle 11"/>
          <p:cNvSpPr/>
          <p:nvPr/>
        </p:nvSpPr>
        <p:spPr>
          <a:xfrm>
            <a:off x="228600" y="152400"/>
            <a:ext cx="8686800" cy="671851"/>
          </a:xfrm>
          <a:prstGeom prst="rect">
            <a:avLst/>
          </a:prstGeom>
          <a:solidFill>
            <a:srgbClr val="0070C0"/>
          </a:solidFill>
          <a:ln>
            <a:noFill/>
            <a:prstDash val="solid"/>
          </a:ln>
          <a:effectLst>
            <a:outerShdw dist="27944" dir="5400000" algn="tl">
              <a:srgbClr val="000000">
                <a:alpha val="32000"/>
              </a:srgbClr>
            </a:outerShdw>
          </a:effectLst>
        </p:spPr>
        <p:txBody>
          <a:bodyPr>
            <a:spAutoFit/>
          </a:bodyPr>
          <a:lstStyle/>
          <a:p>
            <a:pPr algn="just" fontAlgn="auto">
              <a:lnSpc>
                <a:spcPct val="150000"/>
              </a:lnSpc>
              <a:spcBef>
                <a:spcPts val="600"/>
              </a:spcBef>
              <a:spcAft>
                <a:spcPts val="0"/>
              </a:spcAft>
              <a:defRPr sz="1800" b="0" i="0" u="none" strike="noStrike" kern="0" cap="none" spc="0" baseline="0">
                <a:solidFill>
                  <a:srgbClr val="000000"/>
                </a:solidFill>
                <a:uFillTx/>
              </a:defRPr>
            </a:pPr>
            <a:r>
              <a:rPr lang="en-US" sz="2800" kern="0" dirty="0" smtClean="0">
                <a:solidFill>
                  <a:schemeClr val="bg1"/>
                </a:solidFill>
                <a:latin typeface="Calibri" pitchFamily="34" charset="0"/>
                <a:cs typeface="Calibri" pitchFamily="34" charset="0"/>
              </a:rPr>
              <a:t>When a products considered as Halal?</a:t>
            </a:r>
            <a:endParaRPr lang="en-US" sz="2800" kern="0" dirty="0">
              <a:solidFill>
                <a:schemeClr val="bg1"/>
              </a:solidFill>
              <a:latin typeface="Calibri" pitchFamily="34" charset="0"/>
              <a:cs typeface="Calibri" pitchFamily="34" charset="0"/>
            </a:endParaRPr>
          </a:p>
        </p:txBody>
      </p:sp>
      <p:sp>
        <p:nvSpPr>
          <p:cNvPr id="6" name="Rectangle 11"/>
          <p:cNvSpPr>
            <a:spLocks noChangeArrowheads="1"/>
          </p:cNvSpPr>
          <p:nvPr/>
        </p:nvSpPr>
        <p:spPr bwMode="auto">
          <a:xfrm>
            <a:off x="266700" y="990600"/>
            <a:ext cx="8648700" cy="461665"/>
          </a:xfrm>
          <a:prstGeom prst="rect">
            <a:avLst/>
          </a:prstGeom>
          <a:solidFill>
            <a:srgbClr val="00B050"/>
          </a:solidFill>
          <a:ln w="9525">
            <a:noFill/>
            <a:miter lim="800000"/>
            <a:headEnd/>
            <a:tailEnd/>
          </a:ln>
          <a:effectLst>
            <a:outerShdw dist="27944" dir="5400000" algn="tl" rotWithShape="0">
              <a:srgbClr val="000000">
                <a:alpha val="31998"/>
              </a:srgbClr>
            </a:outerShdw>
          </a:effectLst>
        </p:spPr>
        <p:txBody>
          <a:bodyPr wrap="square">
            <a:spAutoFit/>
          </a:bodyPr>
          <a:lstStyle/>
          <a:p>
            <a:pPr lvl="0" algn="just" fontAlgn="base">
              <a:spcBef>
                <a:spcPct val="0"/>
              </a:spcBef>
              <a:spcAft>
                <a:spcPct val="0"/>
              </a:spcAft>
            </a:pPr>
            <a:r>
              <a:rPr lang="en-US" sz="2400" dirty="0" smtClean="0">
                <a:solidFill>
                  <a:schemeClr val="bg1"/>
                </a:solidFill>
                <a:latin typeface="Calibri" pitchFamily="34" charset="0"/>
                <a:ea typeface="Times New Roman" pitchFamily="18" charset="0"/>
                <a:cs typeface="Calibri" pitchFamily="34" charset="0"/>
              </a:rPr>
              <a:t>For a product to be Halal it must be free from the followings</a:t>
            </a:r>
            <a:endParaRPr lang="en-US" sz="2400" dirty="0" smtClean="0">
              <a:solidFill>
                <a:schemeClr val="bg1"/>
              </a:solidFill>
              <a:latin typeface="Calibri" pitchFamily="34" charset="0"/>
              <a:cs typeface="Calibri" pitchFamily="34" charset="0"/>
            </a:endParaRPr>
          </a:p>
        </p:txBody>
      </p:sp>
      <p:sp>
        <p:nvSpPr>
          <p:cNvPr id="7" name="Rectangle 6"/>
          <p:cNvSpPr/>
          <p:nvPr/>
        </p:nvSpPr>
        <p:spPr>
          <a:xfrm>
            <a:off x="76200" y="6381690"/>
            <a:ext cx="4705134" cy="400110"/>
          </a:xfrm>
          <a:prstGeom prst="rect">
            <a:avLst/>
          </a:prstGeom>
        </p:spPr>
        <p:txBody>
          <a:bodyPr wrap="none">
            <a:spAutoFit/>
          </a:bodyPr>
          <a:lstStyle/>
          <a:p>
            <a:r>
              <a:rPr lang="en-US" sz="2000" dirty="0" smtClean="0">
                <a:latin typeface="Calibri" pitchFamily="34" charset="0"/>
                <a:cs typeface="Calibri" pitchFamily="34" charset="0"/>
              </a:rPr>
              <a:t>*M: microbial, P: physical, and C: chemical</a:t>
            </a:r>
            <a:endParaRPr lang="ar-KW" sz="2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457200" y="304800"/>
            <a:ext cx="8305800" cy="651140"/>
          </a:xfrm>
          <a:prstGeom prst="rect">
            <a:avLst/>
          </a:prstGeom>
          <a:solidFill>
            <a:srgbClr val="0070C0"/>
          </a:solidFill>
          <a:ln>
            <a:noFill/>
            <a:prstDash val="solid"/>
          </a:ln>
          <a:effectLst>
            <a:outerShdw dist="27944" dir="5400000" algn="tl">
              <a:srgbClr val="000000">
                <a:alpha val="32000"/>
              </a:srgbClr>
            </a:outerShdw>
          </a:effectLst>
        </p:spPr>
        <p:txBody>
          <a:bodyPr>
            <a:spAutoFit/>
          </a:bodyPr>
          <a:lstStyle/>
          <a:p>
            <a:pPr algn="just">
              <a:lnSpc>
                <a:spcPct val="150000"/>
              </a:lnSpc>
              <a:spcBef>
                <a:spcPts val="600"/>
              </a:spcBef>
            </a:pPr>
            <a:r>
              <a:rPr lang="en-US" sz="2700" dirty="0" smtClean="0">
                <a:solidFill>
                  <a:schemeClr val="bg1"/>
                </a:solidFill>
                <a:latin typeface="Calibri" pitchFamily="34" charset="0"/>
                <a:cs typeface="Calibri" pitchFamily="34" charset="0"/>
              </a:rPr>
              <a:t>Halal and Quality Laboratory Protocols</a:t>
            </a:r>
            <a:endParaRPr lang="en-US" sz="2700" dirty="0">
              <a:solidFill>
                <a:schemeClr val="bg1"/>
              </a:solidFill>
              <a:latin typeface="Calibri" pitchFamily="34" charset="0"/>
              <a:cs typeface="Calibri" pitchFamily="34" charset="0"/>
            </a:endParaRPr>
          </a:p>
        </p:txBody>
      </p:sp>
      <p:sp>
        <p:nvSpPr>
          <p:cNvPr id="5" name="Rectangle 4"/>
          <p:cNvSpPr/>
          <p:nvPr/>
        </p:nvSpPr>
        <p:spPr>
          <a:xfrm>
            <a:off x="467544" y="1052736"/>
            <a:ext cx="8295456" cy="1588127"/>
          </a:xfrm>
          <a:prstGeom prst="rect">
            <a:avLst/>
          </a:prstGeom>
        </p:spPr>
        <p:txBody>
          <a:bodyPr wrap="square">
            <a:spAutoFit/>
          </a:bodyPr>
          <a:lstStyle/>
          <a:p>
            <a:pPr algn="just">
              <a:lnSpc>
                <a:spcPct val="180000"/>
              </a:lnSpc>
              <a:spcBef>
                <a:spcPts val="600"/>
              </a:spcBef>
            </a:pPr>
            <a:r>
              <a:rPr lang="en-US" sz="2700" dirty="0" smtClean="0">
                <a:latin typeface="Calibri" pitchFamily="34" charset="0"/>
                <a:cs typeface="Calibri" pitchFamily="34" charset="0"/>
              </a:rPr>
              <a:t>These are </a:t>
            </a:r>
            <a:r>
              <a:rPr lang="en-US" sz="2700" i="1" u="sng" dirty="0" smtClean="0">
                <a:latin typeface="Calibri" pitchFamily="34" charset="0"/>
                <a:cs typeface="Calibri" pitchFamily="34" charset="0"/>
              </a:rPr>
              <a:t>analyses and testing procedures</a:t>
            </a:r>
            <a:r>
              <a:rPr lang="en-US" sz="2700" dirty="0" smtClean="0">
                <a:latin typeface="Calibri" pitchFamily="34" charset="0"/>
                <a:cs typeface="Calibri" pitchFamily="34" charset="0"/>
              </a:rPr>
              <a:t> that are usually carried out in </a:t>
            </a:r>
            <a:r>
              <a:rPr lang="en-US" sz="2700" i="1" u="sng" dirty="0" smtClean="0">
                <a:latin typeface="Calibri" pitchFamily="34" charset="0"/>
                <a:cs typeface="Calibri" pitchFamily="34" charset="0"/>
              </a:rPr>
              <a:t>Halal and Quality laboratory</a:t>
            </a:r>
            <a:r>
              <a:rPr lang="en-US" sz="2700" dirty="0">
                <a:latin typeface="Calibri" pitchFamily="34" charset="0"/>
                <a:cs typeface="Calibri" pitchFamily="34" charset="0"/>
              </a:rPr>
              <a:t>.</a:t>
            </a:r>
            <a:endParaRPr lang="ar-KW" sz="2700" dirty="0">
              <a:latin typeface="Calibri" pitchFamily="34" charset="0"/>
              <a:cs typeface="Times New Roman" pitchFamily="18" charset="0"/>
            </a:endParaRPr>
          </a:p>
        </p:txBody>
      </p:sp>
      <p:sp>
        <p:nvSpPr>
          <p:cNvPr id="6" name="Rectangle 5"/>
          <p:cNvSpPr/>
          <p:nvPr/>
        </p:nvSpPr>
        <p:spPr>
          <a:xfrm>
            <a:off x="467544" y="2636912"/>
            <a:ext cx="8295456" cy="3985706"/>
          </a:xfrm>
          <a:prstGeom prst="rect">
            <a:avLst/>
          </a:prstGeom>
        </p:spPr>
        <p:txBody>
          <a:bodyPr wrap="square">
            <a:spAutoFit/>
          </a:bodyPr>
          <a:lstStyle/>
          <a:p>
            <a:pPr algn="just">
              <a:lnSpc>
                <a:spcPct val="150000"/>
              </a:lnSpc>
              <a:spcBef>
                <a:spcPts val="600"/>
              </a:spcBef>
            </a:pPr>
            <a:r>
              <a:rPr lang="en-US" sz="2700" dirty="0" smtClean="0">
                <a:latin typeface="Calibri" pitchFamily="34" charset="0"/>
                <a:cs typeface="Calibri" pitchFamily="34" charset="0"/>
              </a:rPr>
              <a:t>Halal tests aims to detect and identify one or more of substances that are:</a:t>
            </a:r>
          </a:p>
          <a:p>
            <a:pPr marL="457200" indent="-457200" algn="just">
              <a:lnSpc>
                <a:spcPct val="150000"/>
              </a:lnSpc>
              <a:spcBef>
                <a:spcPts val="600"/>
              </a:spcBef>
              <a:buFont typeface="Courier New" pitchFamily="49" charset="0"/>
              <a:buChar char="o"/>
            </a:pPr>
            <a:r>
              <a:rPr lang="en-US" sz="2700" i="1" u="sng" dirty="0" smtClean="0">
                <a:latin typeface="Calibri" pitchFamily="34" charset="0"/>
                <a:cs typeface="Calibri" pitchFamily="34" charset="0"/>
              </a:rPr>
              <a:t>harmful</a:t>
            </a:r>
            <a:r>
              <a:rPr lang="en-US" sz="2700" dirty="0" smtClean="0">
                <a:latin typeface="Calibri" pitchFamily="34" charset="0"/>
                <a:cs typeface="Calibri" pitchFamily="34" charset="0"/>
              </a:rPr>
              <a:t> to human health (the </a:t>
            </a:r>
            <a:r>
              <a:rPr lang="en-US" sz="2700" i="1" u="sng" dirty="0" smtClean="0">
                <a:latin typeface="Calibri" pitchFamily="34" charset="0"/>
                <a:cs typeface="Calibri" pitchFamily="34" charset="0"/>
              </a:rPr>
              <a:t>Tayeb</a:t>
            </a:r>
            <a:r>
              <a:rPr lang="en-US" sz="2700" b="1" i="1" u="sng" baseline="30000" dirty="0" smtClean="0">
                <a:solidFill>
                  <a:srgbClr val="FF0000"/>
                </a:solidFill>
                <a:latin typeface="Calibri" pitchFamily="34" charset="0"/>
                <a:cs typeface="Calibri" pitchFamily="34" charset="0"/>
              </a:rPr>
              <a:t>1</a:t>
            </a:r>
            <a:r>
              <a:rPr lang="en-US" sz="2700" dirty="0" smtClean="0">
                <a:latin typeface="Calibri" pitchFamily="34" charset="0"/>
                <a:cs typeface="Calibri" pitchFamily="34" charset="0"/>
              </a:rPr>
              <a:t> side of Halal) or</a:t>
            </a:r>
          </a:p>
          <a:p>
            <a:pPr marL="457200" indent="-457200" algn="just">
              <a:lnSpc>
                <a:spcPct val="150000"/>
              </a:lnSpc>
              <a:spcBef>
                <a:spcPts val="600"/>
              </a:spcBef>
              <a:buFont typeface="Courier New" pitchFamily="49" charset="0"/>
              <a:buChar char="o"/>
            </a:pPr>
            <a:r>
              <a:rPr lang="en-US" sz="2700" dirty="0" smtClean="0">
                <a:latin typeface="Calibri" pitchFamily="34" charset="0"/>
                <a:cs typeface="Calibri" pitchFamily="34" charset="0"/>
              </a:rPr>
              <a:t>check the presence of </a:t>
            </a:r>
            <a:r>
              <a:rPr lang="en-US" sz="2700" i="1" u="sng" dirty="0" smtClean="0">
                <a:latin typeface="Calibri" pitchFamily="34" charset="0"/>
                <a:cs typeface="Calibri" pitchFamily="34" charset="0"/>
              </a:rPr>
              <a:t>suspicious</a:t>
            </a:r>
            <a:r>
              <a:rPr lang="en-US" sz="2700" dirty="0" smtClean="0">
                <a:latin typeface="Calibri" pitchFamily="34" charset="0"/>
                <a:cs typeface="Calibri" pitchFamily="34" charset="0"/>
              </a:rPr>
              <a:t> components, </a:t>
            </a:r>
            <a:r>
              <a:rPr lang="en-US" sz="2700" i="1" u="sng" dirty="0" smtClean="0">
                <a:latin typeface="Calibri" pitchFamily="34" charset="0"/>
                <a:cs typeface="Calibri" pitchFamily="34" charset="0"/>
              </a:rPr>
              <a:t>Makrooh</a:t>
            </a:r>
            <a:r>
              <a:rPr lang="en-US" sz="2700" dirty="0" smtClean="0">
                <a:latin typeface="Calibri" pitchFamily="34" charset="0"/>
                <a:cs typeface="Calibri" pitchFamily="34" charset="0"/>
              </a:rPr>
              <a:t>, or </a:t>
            </a:r>
            <a:r>
              <a:rPr lang="en-US" sz="2700" i="1" u="sng" dirty="0" smtClean="0">
                <a:latin typeface="Calibri" pitchFamily="34" charset="0"/>
                <a:cs typeface="Calibri" pitchFamily="34" charset="0"/>
              </a:rPr>
              <a:t>forbidden</a:t>
            </a:r>
            <a:r>
              <a:rPr lang="en-US" sz="2700" dirty="0" smtClean="0">
                <a:latin typeface="Calibri" pitchFamily="34" charset="0"/>
                <a:cs typeface="Calibri" pitchFamily="34" charset="0"/>
              </a:rPr>
              <a:t> (Haram), as outlined by the Islamic Sharia (the </a:t>
            </a:r>
            <a:r>
              <a:rPr lang="en-US" sz="2700" i="1" u="sng" dirty="0" smtClean="0">
                <a:latin typeface="Calibri" pitchFamily="34" charset="0"/>
                <a:cs typeface="Calibri" pitchFamily="34" charset="0"/>
              </a:rPr>
              <a:t>Halal</a:t>
            </a:r>
            <a:r>
              <a:rPr lang="en-US" sz="2700" b="1" i="1" u="sng" baseline="30000" dirty="0" smtClean="0">
                <a:solidFill>
                  <a:srgbClr val="FF0000"/>
                </a:solidFill>
                <a:latin typeface="Calibri" pitchFamily="34" charset="0"/>
                <a:cs typeface="Calibri" pitchFamily="34" charset="0"/>
              </a:rPr>
              <a:t>2</a:t>
            </a:r>
            <a:r>
              <a:rPr lang="en-US" sz="2700" dirty="0" smtClean="0">
                <a:latin typeface="Calibri" pitchFamily="34" charset="0"/>
                <a:cs typeface="Calibri" pitchFamily="34" charset="0"/>
              </a:rPr>
              <a:t> side).</a:t>
            </a:r>
            <a:endParaRPr lang="ar-KW" sz="270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305800" cy="1684564"/>
          </a:xfrm>
          <a:prstGeom prst="rect">
            <a:avLst/>
          </a:prstGeom>
        </p:spPr>
        <p:txBody>
          <a:bodyPr wrap="square">
            <a:spAutoFit/>
          </a:bodyPr>
          <a:lstStyle/>
          <a:p>
            <a:pPr algn="just">
              <a:lnSpc>
                <a:spcPct val="200000"/>
              </a:lnSpc>
              <a:spcBef>
                <a:spcPts val="600"/>
              </a:spcBef>
            </a:pPr>
            <a:r>
              <a:rPr lang="en-US" sz="2800" dirty="0" smtClean="0">
                <a:latin typeface="Calibri" pitchFamily="34" charset="0"/>
                <a:cs typeface="Calibri" pitchFamily="34" charset="0"/>
              </a:rPr>
              <a:t>These lab tests, range from very simple</a:t>
            </a:r>
            <a:r>
              <a:rPr lang="en-US" sz="2800" b="1"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to very sophisticated</a:t>
            </a:r>
            <a:r>
              <a:rPr lang="en-US" sz="2800" b="1"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ones </a:t>
            </a:r>
            <a:r>
              <a:rPr lang="en-US" sz="2800" i="1" u="sng" dirty="0" smtClean="0">
                <a:latin typeface="Calibri" pitchFamily="34" charset="0"/>
                <a:cs typeface="Calibri" pitchFamily="34" charset="0"/>
              </a:rPr>
              <a:t>using very expensive equipments</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5" name="Rectangle 4"/>
          <p:cNvSpPr/>
          <p:nvPr/>
        </p:nvSpPr>
        <p:spPr>
          <a:xfrm>
            <a:off x="381000" y="2327970"/>
            <a:ext cx="8305800" cy="3892861"/>
          </a:xfrm>
          <a:prstGeom prst="rect">
            <a:avLst/>
          </a:prstGeom>
        </p:spPr>
        <p:txBody>
          <a:bodyPr wrap="square">
            <a:spAutoFit/>
          </a:bodyPr>
          <a:lstStyle/>
          <a:p>
            <a:pPr algn="just">
              <a:lnSpc>
                <a:spcPct val="150000"/>
              </a:lnSpc>
              <a:spcBef>
                <a:spcPts val="600"/>
              </a:spcBef>
            </a:pPr>
            <a:r>
              <a:rPr lang="en-US" sz="2800" dirty="0" smtClean="0">
                <a:latin typeface="Calibri" pitchFamily="34" charset="0"/>
                <a:cs typeface="Calibri" pitchFamily="34" charset="0"/>
              </a:rPr>
              <a:t>In the Halal industry, </a:t>
            </a:r>
            <a:r>
              <a:rPr lang="en-US" sz="2800" b="1" u="sng" dirty="0" smtClean="0">
                <a:latin typeface="Calibri" pitchFamily="34" charset="0"/>
                <a:cs typeface="Calibri" pitchFamily="34" charset="0"/>
              </a:rPr>
              <a:t>Halal tests</a:t>
            </a:r>
            <a:r>
              <a:rPr lang="en-US" sz="2800" dirty="0" smtClean="0">
                <a:latin typeface="Calibri" pitchFamily="34" charset="0"/>
                <a:cs typeface="Calibri" pitchFamily="34" charset="0"/>
              </a:rPr>
              <a:t> are usually carried out </a:t>
            </a:r>
            <a:r>
              <a:rPr lang="en-US" sz="2800" b="1" u="sng" dirty="0" smtClean="0">
                <a:latin typeface="Calibri" pitchFamily="34" charset="0"/>
                <a:cs typeface="Calibri" pitchFamily="34" charset="0"/>
              </a:rPr>
              <a:t>for Halal products</a:t>
            </a:r>
            <a:r>
              <a:rPr lang="en-US" sz="2800" dirty="0" smtClean="0">
                <a:latin typeface="Calibri" pitchFamily="34" charset="0"/>
                <a:cs typeface="Calibri" pitchFamily="34" charset="0"/>
              </a:rPr>
              <a:t> </a:t>
            </a:r>
            <a:r>
              <a:rPr lang="en-US" sz="2800" b="1" u="sng" dirty="0" smtClean="0">
                <a:latin typeface="Calibri" pitchFamily="34" charset="0"/>
                <a:cs typeface="Calibri" pitchFamily="34" charset="0"/>
              </a:rPr>
              <a:t>to make sure</a:t>
            </a:r>
            <a:r>
              <a:rPr lang="en-US" sz="2800" dirty="0" smtClean="0">
                <a:latin typeface="Calibri" pitchFamily="34" charset="0"/>
                <a:cs typeface="Calibri" pitchFamily="34" charset="0"/>
              </a:rPr>
              <a:t> that they are </a:t>
            </a:r>
            <a:r>
              <a:rPr lang="en-US" sz="2800" b="1" u="sng" dirty="0" smtClean="0">
                <a:latin typeface="Calibri" pitchFamily="34" charset="0"/>
                <a:cs typeface="Calibri" pitchFamily="34" charset="0"/>
              </a:rPr>
              <a:t>safe</a:t>
            </a:r>
            <a:r>
              <a:rPr lang="en-US" sz="2800" b="1" u="sng" baseline="30000" dirty="0">
                <a:solidFill>
                  <a:srgbClr val="FF0000"/>
                </a:solidFill>
                <a:latin typeface="Calibri" pitchFamily="34" charset="0"/>
                <a:cs typeface="Calibri" pitchFamily="34" charset="0"/>
              </a:rPr>
              <a:t>1</a:t>
            </a:r>
            <a:r>
              <a:rPr lang="en-US" sz="2800" dirty="0" smtClean="0">
                <a:latin typeface="Calibri" pitchFamily="34" charset="0"/>
                <a:cs typeface="Calibri" pitchFamily="34" charset="0"/>
              </a:rPr>
              <a:t> (free of health hazards), do not </a:t>
            </a:r>
            <a:r>
              <a:rPr lang="en-US" sz="2800" b="1" u="sng" dirty="0" smtClean="0">
                <a:latin typeface="Calibri" pitchFamily="34" charset="0"/>
                <a:cs typeface="Calibri" pitchFamily="34" charset="0"/>
              </a:rPr>
              <a:t>contain non-Halal components</a:t>
            </a:r>
            <a:r>
              <a:rPr lang="en-US" sz="2800" b="1" u="sng" baseline="30000" dirty="0" smtClean="0">
                <a:solidFill>
                  <a:srgbClr val="FF0000"/>
                </a:solidFill>
                <a:latin typeface="Calibri" pitchFamily="34" charset="0"/>
                <a:cs typeface="Calibri" pitchFamily="34" charset="0"/>
              </a:rPr>
              <a:t>2</a:t>
            </a:r>
            <a:r>
              <a:rPr lang="en-US" sz="2800" dirty="0" smtClean="0">
                <a:latin typeface="Calibri" pitchFamily="34" charset="0"/>
                <a:cs typeface="Calibri" pitchFamily="34" charset="0"/>
              </a:rPr>
              <a:t>, all </a:t>
            </a:r>
            <a:r>
              <a:rPr lang="en-US" sz="2800" b="1" u="sng" dirty="0" smtClean="0">
                <a:latin typeface="Calibri" pitchFamily="34" charset="0"/>
                <a:cs typeface="Calibri" pitchFamily="34" charset="0"/>
              </a:rPr>
              <a:t>Halal stages of production and stages of cleansings (Tahara)</a:t>
            </a:r>
            <a:r>
              <a:rPr lang="en-US" sz="2800" b="1" u="sng" baseline="30000" dirty="0" smtClean="0">
                <a:solidFill>
                  <a:srgbClr val="FF0000"/>
                </a:solidFill>
                <a:latin typeface="Calibri" pitchFamily="34" charset="0"/>
                <a:cs typeface="Calibri" pitchFamily="34" charset="0"/>
              </a:rPr>
              <a:t>3</a:t>
            </a:r>
            <a:r>
              <a:rPr lang="en-US" sz="2800" dirty="0">
                <a:latin typeface="Calibri" pitchFamily="34" charset="0"/>
                <a:cs typeface="Calibri" pitchFamily="34" charset="0"/>
              </a:rPr>
              <a:t> </a:t>
            </a:r>
            <a:r>
              <a:rPr lang="en-US" sz="2800" b="1" u="sng" dirty="0" smtClean="0">
                <a:latin typeface="Calibri" pitchFamily="34" charset="0"/>
                <a:cs typeface="Calibri" pitchFamily="34" charset="0"/>
              </a:rPr>
              <a:t>were performed in an acceptable manner</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9163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178244"/>
            <a:ext cx="8629650" cy="498663"/>
          </a:xfrm>
          <a:prstGeom prst="rect">
            <a:avLst/>
          </a:prstGeom>
          <a:solidFill>
            <a:srgbClr val="0070C0"/>
          </a:solidFill>
          <a:ln>
            <a:noFill/>
            <a:prstDash val="solid"/>
          </a:ln>
          <a:effectLst>
            <a:outerShdw dist="27944" dir="5400000" algn="tl">
              <a:srgbClr val="000000">
                <a:alpha val="32000"/>
              </a:srgbClr>
            </a:outerShdw>
          </a:effectLst>
        </p:spPr>
        <p:txBody>
          <a:bodyPr wrap="square" anchorCtr="1">
            <a:spAutoFit/>
          </a:bodyPr>
          <a:lstStyle/>
          <a:p>
            <a:pPr algn="just">
              <a:lnSpc>
                <a:spcPct val="150000"/>
              </a:lnSpc>
              <a:spcBef>
                <a:spcPts val="600"/>
              </a:spcBef>
            </a:pPr>
            <a:r>
              <a:rPr lang="en-US" sz="2000" b="1" dirty="0" smtClean="0">
                <a:solidFill>
                  <a:schemeClr val="bg1"/>
                </a:solidFill>
                <a:latin typeface="Times New Roman" pitchFamily="18" charset="0"/>
              </a:rPr>
              <a:t>Examples of equipment used in Halal testing and Halal R&amp;D</a:t>
            </a:r>
            <a:endParaRPr lang="en-US" sz="2000" b="1" dirty="0">
              <a:solidFill>
                <a:schemeClr val="bg1"/>
              </a:solidFill>
              <a:latin typeface="Times New Roman" pitchFamily="18" charset="0"/>
            </a:endParaRPr>
          </a:p>
        </p:txBody>
      </p:sp>
      <p:sp>
        <p:nvSpPr>
          <p:cNvPr id="5" name="Rectangle 4"/>
          <p:cNvSpPr/>
          <p:nvPr/>
        </p:nvSpPr>
        <p:spPr>
          <a:xfrm>
            <a:off x="381000" y="1080730"/>
            <a:ext cx="8305800" cy="4985980"/>
          </a:xfrm>
          <a:prstGeom prst="rect">
            <a:avLst/>
          </a:prstGeom>
        </p:spPr>
        <p:txBody>
          <a:bodyPr wrap="square">
            <a:spAutoFit/>
          </a:bodyPr>
          <a:lstStyle/>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Fourier Transform Infrared (FTIR) spectroscopy</a:t>
            </a:r>
          </a:p>
          <a:p>
            <a:pPr marL="457200" lvl="0" indent="-457200">
              <a:lnSpc>
                <a:spcPct val="150000"/>
              </a:lnSpc>
              <a:spcBef>
                <a:spcPts val="600"/>
              </a:spcBef>
              <a:buFont typeface="Arial" pitchFamily="34" charset="0"/>
              <a:buChar char="•"/>
              <a:defRPr/>
            </a:pPr>
            <a:r>
              <a:rPr lang="en-US" sz="2400" dirty="0" err="1">
                <a:solidFill>
                  <a:srgbClr val="0000FF"/>
                </a:solidFill>
                <a:latin typeface="Times New Roman" pitchFamily="18" charset="0"/>
              </a:rPr>
              <a:t>Fluorimetry</a:t>
            </a:r>
            <a:endParaRPr lang="en-US" sz="2400" dirty="0" smtClean="0">
              <a:solidFill>
                <a:srgbClr val="0000FF"/>
              </a:solidFill>
              <a:latin typeface="Times New Roman" pitchFamily="18" charset="0"/>
            </a:endParaRPr>
          </a:p>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Electronic Nose (E-Nose) technology</a:t>
            </a:r>
          </a:p>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Differential Scanning </a:t>
            </a:r>
            <a:r>
              <a:rPr lang="en-US" sz="2400" dirty="0" err="1" smtClean="0">
                <a:solidFill>
                  <a:srgbClr val="0000FF"/>
                </a:solidFill>
                <a:latin typeface="Times New Roman" pitchFamily="18" charset="0"/>
              </a:rPr>
              <a:t>Calorimetry</a:t>
            </a:r>
            <a:r>
              <a:rPr lang="en-US" sz="2400" dirty="0" smtClean="0">
                <a:solidFill>
                  <a:srgbClr val="0000FF"/>
                </a:solidFill>
                <a:latin typeface="Times New Roman" pitchFamily="18" charset="0"/>
              </a:rPr>
              <a:t> (DSC)</a:t>
            </a:r>
          </a:p>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Molecular Biology Techniques (PCR, ELISA)</a:t>
            </a:r>
          </a:p>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Chromatography (e.g. GC, GC-FID, GC-</a:t>
            </a:r>
            <a:r>
              <a:rPr lang="en-US" sz="2400" dirty="0" err="1" smtClean="0">
                <a:solidFill>
                  <a:srgbClr val="0000FF"/>
                </a:solidFill>
                <a:latin typeface="Times New Roman" pitchFamily="18" charset="0"/>
              </a:rPr>
              <a:t>ToF</a:t>
            </a:r>
            <a:r>
              <a:rPr lang="en-US" sz="2400" dirty="0" smtClean="0">
                <a:solidFill>
                  <a:srgbClr val="0000FF"/>
                </a:solidFill>
                <a:latin typeface="Times New Roman" pitchFamily="18" charset="0"/>
              </a:rPr>
              <a:t>-MS, HPLC, GC-MS)</a:t>
            </a:r>
          </a:p>
          <a:p>
            <a:pPr marL="457200" lvl="0" indent="-457200">
              <a:lnSpc>
                <a:spcPct val="150000"/>
              </a:lnSpc>
              <a:spcBef>
                <a:spcPts val="600"/>
              </a:spcBef>
              <a:buFont typeface="Arial" pitchFamily="34" charset="0"/>
              <a:buChar char="•"/>
              <a:defRPr/>
            </a:pPr>
            <a:r>
              <a:rPr lang="en-US" sz="2400" dirty="0" smtClean="0">
                <a:solidFill>
                  <a:srgbClr val="0000FF"/>
                </a:solidFill>
                <a:latin typeface="Times New Roman" pitchFamily="18" charset="0"/>
              </a:rPr>
              <a:t>Etc.</a:t>
            </a:r>
          </a:p>
        </p:txBody>
      </p:sp>
      <p:sp>
        <p:nvSpPr>
          <p:cNvPr id="6" name="Rectangle 5"/>
          <p:cNvSpPr/>
          <p:nvPr/>
        </p:nvSpPr>
        <p:spPr>
          <a:xfrm>
            <a:off x="149579" y="6324600"/>
            <a:ext cx="8537221" cy="461665"/>
          </a:xfrm>
          <a:prstGeom prst="rect">
            <a:avLst/>
          </a:prstGeom>
        </p:spPr>
        <p:txBody>
          <a:bodyPr wrap="square">
            <a:spAutoFit/>
          </a:bodyPr>
          <a:lstStyle/>
          <a:p>
            <a:pPr algn="just"/>
            <a:r>
              <a:rPr lang="en-US" sz="1200" b="1" dirty="0"/>
              <a:t>Gas chromatography (GC</a:t>
            </a:r>
            <a:r>
              <a:rPr lang="en-US" sz="1200" b="1" dirty="0" smtClean="0"/>
              <a:t>), </a:t>
            </a:r>
            <a:r>
              <a:rPr lang="en-US" sz="1200" b="1" dirty="0"/>
              <a:t>Gas chromatography–mass spectrometry (</a:t>
            </a:r>
            <a:r>
              <a:rPr lang="en-US" sz="1200" b="1" dirty="0" smtClean="0"/>
              <a:t>GC-MS), Fourier </a:t>
            </a:r>
            <a:r>
              <a:rPr lang="en-US" sz="1200" b="1" dirty="0"/>
              <a:t>transform infrared spectroscopy (FTIR</a:t>
            </a:r>
            <a:r>
              <a:rPr lang="en-US" sz="1200" b="1" dirty="0" smtClean="0"/>
              <a:t>), </a:t>
            </a:r>
          </a:p>
          <a:p>
            <a:pPr algn="just"/>
            <a:r>
              <a:rPr lang="en-US" sz="1200" b="1" dirty="0" smtClean="0"/>
              <a:t>High-performance </a:t>
            </a:r>
            <a:r>
              <a:rPr lang="en-US" sz="1200" b="1" dirty="0"/>
              <a:t>liquid chromatography (</a:t>
            </a:r>
            <a:r>
              <a:rPr lang="en-US" sz="1200" b="1" dirty="0" smtClean="0"/>
              <a:t>HPLC), </a:t>
            </a:r>
            <a:r>
              <a:rPr lang="en-US" sz="1200" b="1" dirty="0"/>
              <a:t>Polymerase chain reaction (PCR</a:t>
            </a:r>
            <a:r>
              <a:rPr lang="en-US" sz="1200" b="1" dirty="0" smtClean="0"/>
              <a:t>), </a:t>
            </a:r>
            <a:r>
              <a:rPr lang="en-US" sz="1200" b="1" dirty="0"/>
              <a:t>enzyme-linked </a:t>
            </a:r>
            <a:r>
              <a:rPr lang="en-US" sz="1200" b="1" dirty="0" err="1"/>
              <a:t>immunosorbent</a:t>
            </a:r>
            <a:r>
              <a:rPr lang="en-US" sz="1200" b="1" dirty="0"/>
              <a:t> assay (ELISA) </a:t>
            </a:r>
            <a:endParaRPr lang="en-US" sz="1200" b="1" dirty="0" smtClean="0"/>
          </a:p>
        </p:txBody>
      </p:sp>
    </p:spTree>
    <p:extLst>
      <p:ext uri="{BB962C8B-B14F-4D97-AF65-F5344CB8AC3E}">
        <p14:creationId xmlns="" xmlns:p14="http://schemas.microsoft.com/office/powerpoint/2010/main" val="9714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178244"/>
            <a:ext cx="8629650" cy="498663"/>
          </a:xfrm>
          <a:prstGeom prst="rect">
            <a:avLst/>
          </a:prstGeom>
          <a:solidFill>
            <a:srgbClr val="0070C0"/>
          </a:solidFill>
          <a:ln>
            <a:noFill/>
            <a:prstDash val="solid"/>
          </a:ln>
          <a:effectLst>
            <a:outerShdw dist="27944" dir="5400000" algn="tl">
              <a:srgbClr val="000000">
                <a:alpha val="32000"/>
              </a:srgbClr>
            </a:outerShdw>
          </a:effectLst>
        </p:spPr>
        <p:txBody>
          <a:bodyPr wrap="square" anchorCtr="1">
            <a:spAutoFit/>
          </a:bodyPr>
          <a:lstStyle/>
          <a:p>
            <a:pPr algn="just">
              <a:lnSpc>
                <a:spcPct val="150000"/>
              </a:lnSpc>
              <a:spcBef>
                <a:spcPts val="600"/>
              </a:spcBef>
            </a:pPr>
            <a:r>
              <a:rPr lang="en-US" sz="2000" b="1" dirty="0" smtClean="0">
                <a:solidFill>
                  <a:schemeClr val="bg1"/>
                </a:solidFill>
                <a:latin typeface="Times New Roman" pitchFamily="18" charset="0"/>
              </a:rPr>
              <a:t>Critical test parameters for evaluating Halal products &amp; equipment</a:t>
            </a:r>
            <a:endParaRPr lang="en-US" sz="2000" b="1" dirty="0">
              <a:solidFill>
                <a:schemeClr val="bg1"/>
              </a:solidFill>
              <a:latin typeface="Times New Roman" pitchFamily="18" charset="0"/>
            </a:endParaRPr>
          </a:p>
        </p:txBody>
      </p:sp>
      <p:sp>
        <p:nvSpPr>
          <p:cNvPr id="7" name="Rectangle 6"/>
          <p:cNvSpPr/>
          <p:nvPr/>
        </p:nvSpPr>
        <p:spPr>
          <a:xfrm>
            <a:off x="381000" y="1080730"/>
            <a:ext cx="8305800" cy="5278368"/>
          </a:xfrm>
          <a:prstGeom prst="rect">
            <a:avLst/>
          </a:prstGeom>
        </p:spPr>
        <p:txBody>
          <a:bodyPr wrap="square">
            <a:spAutoFit/>
          </a:bodyPr>
          <a:lstStyle/>
          <a:p>
            <a:pPr marL="457200" lvl="0" indent="-457200">
              <a:spcBef>
                <a:spcPts val="600"/>
              </a:spcBef>
              <a:buFont typeface="Arial" pitchFamily="34" charset="0"/>
              <a:buChar char="•"/>
              <a:defRPr/>
            </a:pPr>
            <a:r>
              <a:rPr lang="en-US" sz="2400" dirty="0" smtClean="0">
                <a:solidFill>
                  <a:srgbClr val="000099"/>
                </a:solidFill>
                <a:latin typeface="Times New Roman" pitchFamily="18" charset="0"/>
              </a:rPr>
              <a:t>Determination of Pork Fat, Lard &amp; Lard Derivatives                                 		</a:t>
            </a:r>
            <a:r>
              <a:rPr lang="en-US" sz="2400" dirty="0" smtClean="0">
                <a:solidFill>
                  <a:srgbClr val="FF0000"/>
                </a:solidFill>
                <a:latin typeface="Times New Roman" pitchFamily="18" charset="0"/>
              </a:rPr>
              <a:t>via GC, GC-MS, FTIR, PCR, ELISA Test</a:t>
            </a:r>
            <a:endParaRPr lang="ar-KW" sz="2400" dirty="0" smtClean="0">
              <a:solidFill>
                <a:srgbClr val="FF0000"/>
              </a:solidFill>
              <a:latin typeface="Times New Roman" pitchFamily="18" charset="0"/>
            </a:endParaRPr>
          </a:p>
          <a:p>
            <a:pPr marL="342900" lvl="0" indent="-342900">
              <a:spcBef>
                <a:spcPts val="600"/>
              </a:spcBef>
              <a:buFont typeface="Arial" pitchFamily="34" charset="0"/>
              <a:buChar char="•"/>
              <a:defRPr/>
            </a:pPr>
            <a:r>
              <a:rPr lang="en-US" sz="2400" dirty="0" smtClean="0">
                <a:solidFill>
                  <a:srgbClr val="000099"/>
                </a:solidFill>
                <a:latin typeface="Times New Roman" pitchFamily="18" charset="0"/>
              </a:rPr>
              <a:t>Detection of the presence of Alcohol 				        	</a:t>
            </a:r>
            <a:r>
              <a:rPr lang="en-US" sz="2400" dirty="0" smtClean="0">
                <a:solidFill>
                  <a:srgbClr val="FF0000"/>
                </a:solidFill>
                <a:latin typeface="Times New Roman" pitchFamily="18" charset="0"/>
              </a:rPr>
              <a:t>via GC, GC-MS, FTIR</a:t>
            </a:r>
          </a:p>
          <a:p>
            <a:pPr marL="457200" lvl="0" indent="-457200" algn="just">
              <a:spcBef>
                <a:spcPts val="600"/>
              </a:spcBef>
              <a:buFont typeface="Arial" pitchFamily="34" charset="0"/>
              <a:buChar char="•"/>
              <a:defRPr/>
            </a:pPr>
            <a:r>
              <a:rPr lang="en-US" sz="2400" dirty="0" smtClean="0">
                <a:solidFill>
                  <a:srgbClr val="000099"/>
                </a:solidFill>
                <a:latin typeface="Times New Roman" pitchFamily="18" charset="0"/>
              </a:rPr>
              <a:t>Characterization and comparison of Gelatin from Animal and plant based origin 								</a:t>
            </a:r>
            <a:r>
              <a:rPr lang="en-US" sz="2400" dirty="0" smtClean="0">
                <a:solidFill>
                  <a:srgbClr val="FF0000"/>
                </a:solidFill>
                <a:latin typeface="Times New Roman" pitchFamily="18" charset="0"/>
              </a:rPr>
              <a:t>via FTIR, PCR, ELISA Test</a:t>
            </a:r>
            <a:r>
              <a:rPr lang="ar-KW" sz="2400" dirty="0" smtClean="0">
                <a:latin typeface="Times New Roman" pitchFamily="18" charset="0"/>
              </a:rPr>
              <a:t> </a:t>
            </a:r>
            <a:endParaRPr lang="en-US" sz="2400" dirty="0" smtClean="0">
              <a:latin typeface="Times New Roman" pitchFamily="18" charset="0"/>
            </a:endParaRPr>
          </a:p>
          <a:p>
            <a:pPr marL="457200" indent="-457200" algn="just">
              <a:spcBef>
                <a:spcPts val="600"/>
              </a:spcBef>
              <a:buFont typeface="Arial" pitchFamily="34" charset="0"/>
              <a:buChar char="•"/>
              <a:defRPr/>
            </a:pPr>
            <a:r>
              <a:rPr lang="en-US" sz="2400" dirty="0" smtClean="0">
                <a:solidFill>
                  <a:srgbClr val="000099"/>
                </a:solidFill>
                <a:latin typeface="Times New Roman" pitchFamily="18" charset="0"/>
              </a:rPr>
              <a:t>Protein Expression to predict quality of Halal Meat 		        	</a:t>
            </a:r>
            <a:r>
              <a:rPr lang="en-US" sz="2400" dirty="0" smtClean="0">
                <a:solidFill>
                  <a:srgbClr val="FF0000"/>
                </a:solidFill>
                <a:latin typeface="Times New Roman" pitchFamily="18" charset="0"/>
              </a:rPr>
              <a:t>via Immunochemistry test, ELISA, Fluorimetry</a:t>
            </a:r>
            <a:endParaRPr lang="ar-KW" sz="2400" dirty="0" smtClean="0">
              <a:solidFill>
                <a:srgbClr val="FF0000"/>
              </a:solidFill>
              <a:latin typeface="Times New Roman" pitchFamily="18" charset="0"/>
            </a:endParaRPr>
          </a:p>
          <a:p>
            <a:pPr marL="457200" lvl="0" indent="-457200" algn="just">
              <a:spcBef>
                <a:spcPts val="600"/>
              </a:spcBef>
              <a:buFont typeface="Arial" pitchFamily="34" charset="0"/>
              <a:buChar char="•"/>
              <a:defRPr/>
            </a:pPr>
            <a:r>
              <a:rPr lang="en-US" sz="2400" dirty="0" smtClean="0">
                <a:solidFill>
                  <a:srgbClr val="000099"/>
                </a:solidFill>
                <a:latin typeface="Times New Roman" pitchFamily="18" charset="0"/>
              </a:rPr>
              <a:t>Detection of Pig’s blood in processed &amp; raw products 		        	</a:t>
            </a:r>
            <a:r>
              <a:rPr lang="en-US" sz="2400" dirty="0" smtClean="0">
                <a:solidFill>
                  <a:srgbClr val="FF0000"/>
                </a:solidFill>
                <a:latin typeface="Times New Roman" pitchFamily="18" charset="0"/>
              </a:rPr>
              <a:t>via PCR, ELISA Test, FTIR, DNA test</a:t>
            </a:r>
          </a:p>
          <a:p>
            <a:pPr marL="457200" lvl="0" indent="-457200" algn="just">
              <a:spcBef>
                <a:spcPts val="600"/>
              </a:spcBef>
              <a:buFont typeface="Arial" pitchFamily="34" charset="0"/>
              <a:buChar char="•"/>
              <a:defRPr/>
            </a:pPr>
            <a:r>
              <a:rPr lang="en-US" sz="2400" dirty="0" smtClean="0">
                <a:solidFill>
                  <a:srgbClr val="000099"/>
                </a:solidFill>
                <a:latin typeface="Times New Roman" pitchFamily="18" charset="0"/>
              </a:rPr>
              <a:t>Fatty Acid Profiling of Meat Products 					</a:t>
            </a:r>
            <a:r>
              <a:rPr lang="en-US" sz="2400" dirty="0" smtClean="0">
                <a:solidFill>
                  <a:srgbClr val="FF0000"/>
                </a:solidFill>
                <a:latin typeface="Times New Roman" pitchFamily="18" charset="0"/>
              </a:rPr>
              <a:t>via GC-MS</a:t>
            </a:r>
            <a:r>
              <a:rPr lang="en-US" sz="2400" dirty="0" smtClean="0">
                <a:latin typeface="Times New Roman" pitchFamily="18" charset="0"/>
              </a:rPr>
              <a:t> </a:t>
            </a:r>
          </a:p>
        </p:txBody>
      </p:sp>
      <p:sp>
        <p:nvSpPr>
          <p:cNvPr id="2" name="Rectangle 1"/>
          <p:cNvSpPr/>
          <p:nvPr/>
        </p:nvSpPr>
        <p:spPr>
          <a:xfrm>
            <a:off x="149579" y="6324600"/>
            <a:ext cx="8537221" cy="461665"/>
          </a:xfrm>
          <a:prstGeom prst="rect">
            <a:avLst/>
          </a:prstGeom>
        </p:spPr>
        <p:txBody>
          <a:bodyPr wrap="square">
            <a:spAutoFit/>
          </a:bodyPr>
          <a:lstStyle/>
          <a:p>
            <a:pPr algn="just"/>
            <a:r>
              <a:rPr lang="en-US" sz="1200" b="1" dirty="0"/>
              <a:t>Gas chromatography (GC</a:t>
            </a:r>
            <a:r>
              <a:rPr lang="en-US" sz="1200" b="1" dirty="0" smtClean="0"/>
              <a:t>), </a:t>
            </a:r>
            <a:r>
              <a:rPr lang="en-US" sz="1200" b="1" dirty="0"/>
              <a:t>Gas chromatography–mass spectrometry (</a:t>
            </a:r>
            <a:r>
              <a:rPr lang="en-US" sz="1200" b="1" dirty="0" smtClean="0"/>
              <a:t>GC-MS), Fourier </a:t>
            </a:r>
            <a:r>
              <a:rPr lang="en-US" sz="1200" b="1" dirty="0"/>
              <a:t>transform infrared spectroscopy (FTIR</a:t>
            </a:r>
            <a:r>
              <a:rPr lang="en-US" sz="1200" b="1" dirty="0" smtClean="0"/>
              <a:t>), </a:t>
            </a:r>
          </a:p>
          <a:p>
            <a:pPr algn="just"/>
            <a:r>
              <a:rPr lang="en-US" sz="1200" b="1" dirty="0" smtClean="0"/>
              <a:t>High-performance </a:t>
            </a:r>
            <a:r>
              <a:rPr lang="en-US" sz="1200" b="1" dirty="0"/>
              <a:t>liquid chromatography (</a:t>
            </a:r>
            <a:r>
              <a:rPr lang="en-US" sz="1200" b="1" dirty="0" smtClean="0"/>
              <a:t>HPLC), </a:t>
            </a:r>
            <a:r>
              <a:rPr lang="en-US" sz="1200" b="1" dirty="0"/>
              <a:t>Polymerase chain reaction (PCR</a:t>
            </a:r>
            <a:r>
              <a:rPr lang="en-US" sz="1200" b="1" dirty="0" smtClean="0"/>
              <a:t>), </a:t>
            </a:r>
            <a:r>
              <a:rPr lang="en-US" sz="1200" b="1" dirty="0"/>
              <a:t>enzyme-linked </a:t>
            </a:r>
            <a:r>
              <a:rPr lang="en-US" sz="1200" b="1" dirty="0" err="1"/>
              <a:t>immunosorbent</a:t>
            </a:r>
            <a:r>
              <a:rPr lang="en-US" sz="1200" b="1" dirty="0"/>
              <a:t> assay (ELISA) </a:t>
            </a:r>
            <a:endParaRPr lang="en-US" sz="1200" b="1" dirty="0" smtClean="0"/>
          </a:p>
        </p:txBody>
      </p:sp>
    </p:spTree>
    <p:extLst>
      <p:ext uri="{BB962C8B-B14F-4D97-AF65-F5344CB8AC3E}">
        <p14:creationId xmlns="" xmlns:p14="http://schemas.microsoft.com/office/powerpoint/2010/main" val="28939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p:nvPr/>
        </p:nvSpPr>
        <p:spPr>
          <a:xfrm>
            <a:off x="228600" y="76200"/>
            <a:ext cx="8534400" cy="587148"/>
          </a:xfrm>
          <a:prstGeom prst="rect">
            <a:avLst/>
          </a:prstGeom>
          <a:solidFill>
            <a:schemeClr val="accent1">
              <a:lumMod val="75000"/>
            </a:schemeClr>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400" dirty="0" smtClean="0">
                <a:solidFill>
                  <a:schemeClr val="bg1"/>
                </a:solidFill>
                <a:cs typeface="Calibri" pitchFamily="34" charset="0"/>
              </a:rPr>
              <a:t>Purpose of the elements of GLP*</a:t>
            </a:r>
            <a:endParaRPr lang="ar-KW" sz="2400" dirty="0">
              <a:solidFill>
                <a:schemeClr val="bg1"/>
              </a:solidFill>
              <a:cs typeface="Times New Roman" pitchFamily="18" charset="0"/>
            </a:endParaRPr>
          </a:p>
        </p:txBody>
      </p:sp>
      <p:sp>
        <p:nvSpPr>
          <p:cNvPr id="7" name="Rectangle 6"/>
          <p:cNvSpPr/>
          <p:nvPr/>
        </p:nvSpPr>
        <p:spPr>
          <a:xfrm>
            <a:off x="357158" y="908720"/>
            <a:ext cx="8462568" cy="461665"/>
          </a:xfrm>
          <a:prstGeom prst="rect">
            <a:avLst/>
          </a:prstGeom>
          <a:solidFill>
            <a:srgbClr val="92D050"/>
          </a:solidFill>
        </p:spPr>
        <p:txBody>
          <a:bodyPr wrap="square">
            <a:spAutoFit/>
          </a:bodyPr>
          <a:lstStyle/>
          <a:p>
            <a:r>
              <a:rPr lang="en-US" sz="2400" dirty="0" smtClean="0">
                <a:solidFill>
                  <a:schemeClr val="bg1"/>
                </a:solidFill>
                <a:cs typeface="Calibri" pitchFamily="34" charset="0"/>
              </a:rPr>
              <a:t>Element 			Purpose</a:t>
            </a:r>
          </a:p>
        </p:txBody>
      </p:sp>
      <p:sp>
        <p:nvSpPr>
          <p:cNvPr id="10" name="Rectangle 9"/>
          <p:cNvSpPr/>
          <p:nvPr/>
        </p:nvSpPr>
        <p:spPr>
          <a:xfrm>
            <a:off x="285720" y="1623099"/>
            <a:ext cx="8643998" cy="400110"/>
          </a:xfrm>
          <a:prstGeom prst="rect">
            <a:avLst/>
          </a:prstGeom>
          <a:solidFill>
            <a:schemeClr val="tx2">
              <a:lumMod val="75000"/>
            </a:schemeClr>
          </a:solidFill>
        </p:spPr>
        <p:txBody>
          <a:bodyPr wrap="square">
            <a:spAutoFit/>
          </a:bodyPr>
          <a:lstStyle/>
          <a:p>
            <a:pPr algn="just"/>
            <a:r>
              <a:rPr lang="en-US" sz="2000" dirty="0" smtClean="0">
                <a:solidFill>
                  <a:schemeClr val="bg1"/>
                </a:solidFill>
                <a:cs typeface="Calibri" pitchFamily="34" charset="0"/>
              </a:rPr>
              <a:t>QA/QC Programs			To ensure consistent quality of  test data</a:t>
            </a:r>
          </a:p>
        </p:txBody>
      </p:sp>
      <p:sp>
        <p:nvSpPr>
          <p:cNvPr id="11" name="Rectangle 10"/>
          <p:cNvSpPr/>
          <p:nvPr/>
        </p:nvSpPr>
        <p:spPr>
          <a:xfrm>
            <a:off x="285720" y="2151683"/>
            <a:ext cx="8643998" cy="400110"/>
          </a:xfrm>
          <a:prstGeom prst="rect">
            <a:avLst/>
          </a:prstGeom>
          <a:solidFill>
            <a:srgbClr val="7030A0"/>
          </a:solidFill>
        </p:spPr>
        <p:txBody>
          <a:bodyPr wrap="square">
            <a:spAutoFit/>
          </a:bodyPr>
          <a:lstStyle/>
          <a:p>
            <a:pPr lvl="0" algn="just"/>
            <a:r>
              <a:rPr lang="en-US" sz="2000" dirty="0" smtClean="0">
                <a:solidFill>
                  <a:schemeClr val="bg1"/>
                </a:solidFill>
                <a:cs typeface="Calibri" pitchFamily="34" charset="0"/>
              </a:rPr>
              <a:t>Laboratory conditions		To ensure conditions are optimized</a:t>
            </a:r>
          </a:p>
        </p:txBody>
      </p:sp>
      <p:sp>
        <p:nvSpPr>
          <p:cNvPr id="12" name="Rectangle 11"/>
          <p:cNvSpPr/>
          <p:nvPr/>
        </p:nvSpPr>
        <p:spPr>
          <a:xfrm>
            <a:off x="285720" y="2723187"/>
            <a:ext cx="8643998" cy="707886"/>
          </a:xfrm>
          <a:prstGeom prst="rect">
            <a:avLst/>
          </a:prstGeom>
          <a:solidFill>
            <a:srgbClr val="C00000"/>
          </a:solidFill>
        </p:spPr>
        <p:txBody>
          <a:bodyPr wrap="square">
            <a:spAutoFit/>
          </a:bodyPr>
          <a:lstStyle/>
          <a:p>
            <a:pPr algn="just"/>
            <a:r>
              <a:rPr lang="en-US" sz="2000" dirty="0" smtClean="0">
                <a:solidFill>
                  <a:schemeClr val="bg1"/>
                </a:solidFill>
                <a:cs typeface="Calibri" pitchFamily="34" charset="0"/>
              </a:rPr>
              <a:t>Labeling of test samples		To preserve the identity and integrity of the</a:t>
            </a:r>
          </a:p>
          <a:p>
            <a:pPr algn="just"/>
            <a:r>
              <a:rPr lang="en-US" sz="2000" dirty="0" smtClean="0">
                <a:solidFill>
                  <a:schemeClr val="bg1"/>
                </a:solidFill>
                <a:cs typeface="Calibri" pitchFamily="34" charset="0"/>
              </a:rPr>
              <a:t>				 samples for testing</a:t>
            </a:r>
          </a:p>
        </p:txBody>
      </p:sp>
      <p:sp>
        <p:nvSpPr>
          <p:cNvPr id="13" name="Rectangle 12"/>
          <p:cNvSpPr/>
          <p:nvPr/>
        </p:nvSpPr>
        <p:spPr>
          <a:xfrm>
            <a:off x="285720" y="3558419"/>
            <a:ext cx="8643998" cy="1015663"/>
          </a:xfrm>
          <a:prstGeom prst="rect">
            <a:avLst/>
          </a:prstGeom>
          <a:solidFill>
            <a:srgbClr val="0070C0"/>
          </a:solidFill>
        </p:spPr>
        <p:txBody>
          <a:bodyPr wrap="square">
            <a:spAutoFit/>
          </a:bodyPr>
          <a:lstStyle/>
          <a:p>
            <a:pPr algn="just"/>
            <a:r>
              <a:rPr lang="en-US" sz="2000" dirty="0" smtClean="0">
                <a:solidFill>
                  <a:schemeClr val="bg1"/>
                </a:solidFill>
                <a:cs typeface="Calibri" pitchFamily="34" charset="0"/>
              </a:rPr>
              <a:t>Test Measurements		To ensure that the test methods used are 					acceptable and will produce expected</a:t>
            </a:r>
          </a:p>
          <a:p>
            <a:pPr algn="just"/>
            <a:r>
              <a:rPr lang="en-US" sz="2000" dirty="0" smtClean="0">
                <a:solidFill>
                  <a:schemeClr val="bg1"/>
                </a:solidFill>
                <a:cs typeface="Calibri" pitchFamily="34" charset="0"/>
              </a:rPr>
              <a:t>				 performance</a:t>
            </a:r>
          </a:p>
        </p:txBody>
      </p:sp>
      <p:sp>
        <p:nvSpPr>
          <p:cNvPr id="14" name="Rectangle 13"/>
          <p:cNvSpPr/>
          <p:nvPr/>
        </p:nvSpPr>
        <p:spPr>
          <a:xfrm>
            <a:off x="285720" y="4701427"/>
            <a:ext cx="8643998" cy="707886"/>
          </a:xfrm>
          <a:prstGeom prst="rect">
            <a:avLst/>
          </a:prstGeom>
          <a:solidFill>
            <a:srgbClr val="00B0F0"/>
          </a:solidFill>
        </p:spPr>
        <p:txBody>
          <a:bodyPr wrap="square">
            <a:spAutoFit/>
          </a:bodyPr>
          <a:lstStyle/>
          <a:p>
            <a:pPr algn="just"/>
            <a:r>
              <a:rPr lang="en-US" sz="2000" dirty="0" smtClean="0">
                <a:solidFill>
                  <a:schemeClr val="bg1"/>
                </a:solidFill>
                <a:cs typeface="Calibri" pitchFamily="34" charset="0"/>
              </a:rPr>
              <a:t>Records Management		To enable efficient retrieval of undistorted</a:t>
            </a:r>
          </a:p>
          <a:p>
            <a:pPr algn="just"/>
            <a:r>
              <a:rPr lang="en-US" sz="2000" dirty="0" smtClean="0">
                <a:solidFill>
                  <a:schemeClr val="bg1"/>
                </a:solidFill>
                <a:cs typeface="Calibri" pitchFamily="34" charset="0"/>
              </a:rPr>
              <a:t>				 information</a:t>
            </a:r>
          </a:p>
        </p:txBody>
      </p:sp>
      <p:sp>
        <p:nvSpPr>
          <p:cNvPr id="15" name="Rectangle 14"/>
          <p:cNvSpPr/>
          <p:nvPr/>
        </p:nvSpPr>
        <p:spPr>
          <a:xfrm>
            <a:off x="285720" y="5580707"/>
            <a:ext cx="8643998" cy="400110"/>
          </a:xfrm>
          <a:prstGeom prst="rect">
            <a:avLst/>
          </a:prstGeom>
          <a:solidFill>
            <a:srgbClr val="00B050"/>
          </a:solidFill>
        </p:spPr>
        <p:txBody>
          <a:bodyPr wrap="square">
            <a:spAutoFit/>
          </a:bodyPr>
          <a:lstStyle/>
          <a:p>
            <a:pPr lvl="0" algn="just">
              <a:defRPr/>
            </a:pPr>
            <a:r>
              <a:rPr lang="en-US" sz="2000" dirty="0" smtClean="0">
                <a:solidFill>
                  <a:schemeClr val="bg1"/>
                </a:solidFill>
              </a:rPr>
              <a:t>Health &amp; Safety Management</a:t>
            </a:r>
            <a:r>
              <a:rPr lang="en-US" sz="2000" dirty="0" smtClean="0">
                <a:solidFill>
                  <a:schemeClr val="bg1"/>
                </a:solidFill>
                <a:cs typeface="Calibri" pitchFamily="34" charset="0"/>
              </a:rPr>
              <a:t>	To provide safe working environment</a:t>
            </a:r>
          </a:p>
        </p:txBody>
      </p:sp>
      <p:sp>
        <p:nvSpPr>
          <p:cNvPr id="16" name="Rectangle 15"/>
          <p:cNvSpPr/>
          <p:nvPr/>
        </p:nvSpPr>
        <p:spPr>
          <a:xfrm>
            <a:off x="179512" y="6033482"/>
            <a:ext cx="8750206" cy="707886"/>
          </a:xfrm>
          <a:prstGeom prst="rect">
            <a:avLst/>
          </a:prstGeom>
        </p:spPr>
        <p:txBody>
          <a:bodyPr wrap="square">
            <a:spAutoFit/>
          </a:bodyPr>
          <a:lstStyle/>
          <a:p>
            <a:pPr algn="just"/>
            <a:r>
              <a:rPr lang="en-US" sz="2000" dirty="0" smtClean="0">
                <a:latin typeface="Calibri" pitchFamily="34" charset="0"/>
                <a:cs typeface="Calibri" pitchFamily="34" charset="0"/>
              </a:rPr>
              <a:t>*Performing Good Laboratory Practices, GLP to maximize the quality of testing and calibration in servicing customers.</a:t>
            </a:r>
            <a:endParaRPr lang="ar-KW" sz="2000" dirty="0"/>
          </a:p>
        </p:txBody>
      </p:sp>
    </p:spTree>
    <p:extLst>
      <p:ext uri="{BB962C8B-B14F-4D97-AF65-F5344CB8AC3E}">
        <p14:creationId xmlns="" xmlns:p14="http://schemas.microsoft.com/office/powerpoint/2010/main" val="33331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877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35696" y="5949280"/>
            <a:ext cx="5328593" cy="830997"/>
          </a:xfrm>
          <a:prstGeom prst="rect">
            <a:avLst/>
          </a:prstGeom>
        </p:spPr>
        <p:txBody>
          <a:bodyPr wrap="square">
            <a:spAutoFit/>
          </a:bodyPr>
          <a:lstStyle/>
          <a:p>
            <a:pPr algn="ctr"/>
            <a:r>
              <a:rPr lang="en-US" sz="2400" b="1" dirty="0" smtClean="0"/>
              <a:t>GC-MS High resolution </a:t>
            </a:r>
          </a:p>
          <a:p>
            <a:pPr algn="ctr"/>
            <a:r>
              <a:rPr lang="en-US" sz="2400" b="1" dirty="0" smtClean="0"/>
              <a:t>JEOL, Japan</a:t>
            </a:r>
          </a:p>
        </p:txBody>
      </p:sp>
    </p:spTree>
    <p:extLst>
      <p:ext uri="{BB962C8B-B14F-4D97-AF65-F5344CB8AC3E}">
        <p14:creationId xmlns="" xmlns:p14="http://schemas.microsoft.com/office/powerpoint/2010/main" val="33946904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412488" y="405199"/>
            <a:ext cx="5788429" cy="5001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4148953" y="845713"/>
            <a:ext cx="5760640" cy="4158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1243" y="6279703"/>
            <a:ext cx="3064613" cy="461665"/>
          </a:xfrm>
          <a:prstGeom prst="rect">
            <a:avLst/>
          </a:prstGeom>
        </p:spPr>
        <p:txBody>
          <a:bodyPr wrap="square">
            <a:spAutoFit/>
          </a:bodyPr>
          <a:lstStyle/>
          <a:p>
            <a:pPr algn="ctr"/>
            <a:r>
              <a:rPr lang="en-US" sz="2400" b="1" dirty="0" smtClean="0"/>
              <a:t>Infra Red FTIR</a:t>
            </a:r>
          </a:p>
        </p:txBody>
      </p:sp>
      <p:sp>
        <p:nvSpPr>
          <p:cNvPr id="7" name="Rectangle 6"/>
          <p:cNvSpPr/>
          <p:nvPr/>
        </p:nvSpPr>
        <p:spPr>
          <a:xfrm>
            <a:off x="5323811" y="6237312"/>
            <a:ext cx="3064613" cy="461665"/>
          </a:xfrm>
          <a:prstGeom prst="rect">
            <a:avLst/>
          </a:prstGeom>
        </p:spPr>
        <p:txBody>
          <a:bodyPr wrap="square">
            <a:spAutoFit/>
          </a:bodyPr>
          <a:lstStyle/>
          <a:p>
            <a:pPr algn="ctr"/>
            <a:r>
              <a:rPr lang="en-US" sz="2400" b="1" dirty="0" smtClean="0"/>
              <a:t>Extraction equipment</a:t>
            </a:r>
          </a:p>
        </p:txBody>
      </p:sp>
    </p:spTree>
    <p:extLst>
      <p:ext uri="{BB962C8B-B14F-4D97-AF65-F5344CB8AC3E}">
        <p14:creationId xmlns="" xmlns:p14="http://schemas.microsoft.com/office/powerpoint/2010/main" val="27564958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2670312" y="419808"/>
            <a:ext cx="6885384" cy="59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6" y="1844824"/>
            <a:ext cx="2304255" cy="830997"/>
          </a:xfrm>
          <a:prstGeom prst="rect">
            <a:avLst/>
          </a:prstGeom>
        </p:spPr>
        <p:txBody>
          <a:bodyPr wrap="square">
            <a:spAutoFit/>
          </a:bodyPr>
          <a:lstStyle/>
          <a:p>
            <a:pPr algn="ctr"/>
            <a:r>
              <a:rPr lang="en-US" sz="2400" b="1" dirty="0" smtClean="0"/>
              <a:t>GC</a:t>
            </a:r>
          </a:p>
          <a:p>
            <a:pPr algn="ctr"/>
            <a:r>
              <a:rPr lang="en-US" sz="2400" b="1" dirty="0" smtClean="0"/>
              <a:t>Shimadzu, Japan</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1039233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138530" y="852531"/>
            <a:ext cx="6885385" cy="5125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6" y="1844824"/>
            <a:ext cx="2376263" cy="830997"/>
          </a:xfrm>
          <a:prstGeom prst="rect">
            <a:avLst/>
          </a:prstGeom>
        </p:spPr>
        <p:txBody>
          <a:bodyPr wrap="square">
            <a:spAutoFit/>
          </a:bodyPr>
          <a:lstStyle/>
          <a:p>
            <a:pPr algn="ctr"/>
            <a:r>
              <a:rPr lang="en-US" sz="2400" b="1" dirty="0" smtClean="0"/>
              <a:t>GC-MS</a:t>
            </a:r>
          </a:p>
          <a:p>
            <a:pPr algn="ctr"/>
            <a:r>
              <a:rPr lang="en-US" sz="2400" b="1" dirty="0" smtClean="0"/>
              <a:t>Shimadzu, Japan</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9235681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136354" y="857250"/>
            <a:ext cx="6858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7" y="1844824"/>
            <a:ext cx="2088232" cy="830997"/>
          </a:xfrm>
          <a:prstGeom prst="rect">
            <a:avLst/>
          </a:prstGeom>
        </p:spPr>
        <p:txBody>
          <a:bodyPr wrap="square">
            <a:spAutoFit/>
          </a:bodyPr>
          <a:lstStyle/>
          <a:p>
            <a:pPr algn="ctr"/>
            <a:r>
              <a:rPr lang="en-US" sz="2400" b="1" dirty="0" smtClean="0"/>
              <a:t>GC-MS</a:t>
            </a:r>
          </a:p>
          <a:p>
            <a:pPr algn="ctr"/>
            <a:r>
              <a:rPr lang="en-US" sz="2400" b="1" dirty="0" smtClean="0"/>
              <a:t>Agilent, USA</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8673884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143841" y="896720"/>
            <a:ext cx="6816758" cy="51125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6" y="1844824"/>
            <a:ext cx="2304255" cy="830997"/>
          </a:xfrm>
          <a:prstGeom prst="rect">
            <a:avLst/>
          </a:prstGeom>
        </p:spPr>
        <p:txBody>
          <a:bodyPr wrap="square">
            <a:spAutoFit/>
          </a:bodyPr>
          <a:lstStyle/>
          <a:p>
            <a:pPr algn="ctr"/>
            <a:r>
              <a:rPr lang="en-US" sz="2400" b="1" dirty="0" smtClean="0"/>
              <a:t>HPLC</a:t>
            </a:r>
          </a:p>
          <a:p>
            <a:pPr algn="ctr"/>
            <a:r>
              <a:rPr lang="en-US" sz="2400" b="1" dirty="0" smtClean="0"/>
              <a:t>Shimadzu, Japan</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0932815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123220" y="857250"/>
            <a:ext cx="685800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7" y="1844824"/>
            <a:ext cx="2088232" cy="830997"/>
          </a:xfrm>
          <a:prstGeom prst="rect">
            <a:avLst/>
          </a:prstGeom>
        </p:spPr>
        <p:txBody>
          <a:bodyPr wrap="square">
            <a:spAutoFit/>
          </a:bodyPr>
          <a:lstStyle/>
          <a:p>
            <a:pPr algn="ctr"/>
            <a:r>
              <a:rPr lang="en-US" sz="2400" b="1" dirty="0" smtClean="0"/>
              <a:t>LC-MS-MS</a:t>
            </a:r>
          </a:p>
          <a:p>
            <a:pPr algn="ctr"/>
            <a:r>
              <a:rPr lang="en-US" sz="2400" b="1" dirty="0" smtClean="0"/>
              <a:t>Waters, USA</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3828322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457200" y="44814"/>
            <a:ext cx="8305800" cy="523220"/>
          </a:xfrm>
          <a:prstGeom prst="rect">
            <a:avLst/>
          </a:prstGeom>
          <a:solidFill>
            <a:srgbClr val="0070C0"/>
          </a:solidFill>
          <a:ln>
            <a:noFill/>
            <a:prstDash val="solid"/>
          </a:ln>
          <a:effectLst>
            <a:outerShdw dist="27944" dir="5400000" algn="tl">
              <a:srgbClr val="000000">
                <a:alpha val="32000"/>
              </a:srgbClr>
            </a:outerShdw>
          </a:effectLst>
        </p:spPr>
        <p:txBody>
          <a:bodyPr>
            <a:spAutoFit/>
          </a:bodyPr>
          <a:lstStyle/>
          <a:p>
            <a:pPr algn="just">
              <a:spcBef>
                <a:spcPts val="600"/>
              </a:spcBef>
            </a:pPr>
            <a:r>
              <a:rPr lang="en-US" sz="2800" b="1" dirty="0" smtClean="0">
                <a:solidFill>
                  <a:schemeClr val="bg1"/>
                </a:solidFill>
                <a:latin typeface="Calibri" pitchFamily="34" charset="0"/>
                <a:cs typeface="Calibri" pitchFamily="34" charset="0"/>
              </a:rPr>
              <a:t>Issues and challenges of a Halal laboratory</a:t>
            </a:r>
            <a:endParaRPr lang="en-US" sz="2800" b="1" dirty="0">
              <a:solidFill>
                <a:schemeClr val="bg1"/>
              </a:solidFill>
              <a:latin typeface="Calibri" pitchFamily="34" charset="0"/>
              <a:cs typeface="Calibri" pitchFamily="34" charset="0"/>
            </a:endParaRPr>
          </a:p>
        </p:txBody>
      </p:sp>
      <p:sp>
        <p:nvSpPr>
          <p:cNvPr id="5" name="Rectangle 4"/>
          <p:cNvSpPr/>
          <p:nvPr/>
        </p:nvSpPr>
        <p:spPr>
          <a:xfrm>
            <a:off x="152400" y="649470"/>
            <a:ext cx="8763000" cy="1569660"/>
          </a:xfrm>
          <a:prstGeom prst="rect">
            <a:avLst/>
          </a:prstGeom>
        </p:spPr>
        <p:txBody>
          <a:bodyPr wrap="square">
            <a:spAutoFit/>
          </a:bodyPr>
          <a:lstStyle/>
          <a:p>
            <a:pPr algn="just">
              <a:lnSpc>
                <a:spcPct val="200000"/>
              </a:lnSpc>
              <a:spcBef>
                <a:spcPts val="600"/>
              </a:spcBef>
              <a:buFont typeface="Arial" pitchFamily="34" charset="0"/>
              <a:buChar char="•"/>
            </a:pPr>
            <a:r>
              <a:rPr lang="en-US" sz="2400" dirty="0" smtClean="0">
                <a:latin typeface="Calibri" pitchFamily="34" charset="0"/>
                <a:cs typeface="Calibri" pitchFamily="34" charset="0"/>
              </a:rPr>
              <a:t> None of the standards specify test protocols required for Halal verification.</a:t>
            </a:r>
          </a:p>
        </p:txBody>
      </p:sp>
      <p:sp>
        <p:nvSpPr>
          <p:cNvPr id="6" name="Rectangle 5"/>
          <p:cNvSpPr/>
          <p:nvPr/>
        </p:nvSpPr>
        <p:spPr>
          <a:xfrm>
            <a:off x="152400" y="2143466"/>
            <a:ext cx="8763000" cy="1466235"/>
          </a:xfrm>
          <a:prstGeom prst="rect">
            <a:avLst/>
          </a:prstGeom>
          <a:solidFill>
            <a:schemeClr val="bg1">
              <a:lumMod val="95000"/>
            </a:schemeClr>
          </a:solidFill>
          <a:ln>
            <a:solidFill>
              <a:schemeClr val="accent1"/>
            </a:solidFill>
          </a:ln>
        </p:spPr>
        <p:txBody>
          <a:bodyPr wrap="square">
            <a:spAutoFit/>
          </a:bodyPr>
          <a:lstStyle/>
          <a:p>
            <a:pPr algn="just">
              <a:lnSpc>
                <a:spcPct val="200000"/>
              </a:lnSpc>
              <a:spcBef>
                <a:spcPts val="600"/>
              </a:spcBef>
              <a:buFont typeface="Arial" pitchFamily="34" charset="0"/>
              <a:buChar char="•"/>
            </a:pPr>
            <a:r>
              <a:rPr lang="en-US" sz="2400" dirty="0" smtClean="0">
                <a:latin typeface="Calibri" pitchFamily="34" charset="0"/>
                <a:cs typeface="Calibri" pitchFamily="34" charset="0"/>
              </a:rPr>
              <a:t>There are no endorsed or </a:t>
            </a:r>
            <a:r>
              <a:rPr lang="en-US" sz="2400" i="1" u="sng" dirty="0" smtClean="0">
                <a:latin typeface="Calibri" pitchFamily="34" charset="0"/>
                <a:cs typeface="Calibri" pitchFamily="34" charset="0"/>
              </a:rPr>
              <a:t>approved test methods </a:t>
            </a:r>
            <a:r>
              <a:rPr lang="en-US" sz="2400" dirty="0" smtClean="0">
                <a:latin typeface="Calibri" pitchFamily="34" charset="0"/>
                <a:cs typeface="Calibri" pitchFamily="34" charset="0"/>
              </a:rPr>
              <a:t>or standards for critical tests.</a:t>
            </a:r>
          </a:p>
        </p:txBody>
      </p:sp>
      <p:sp>
        <p:nvSpPr>
          <p:cNvPr id="7" name="Rectangle 6"/>
          <p:cNvSpPr/>
          <p:nvPr/>
        </p:nvSpPr>
        <p:spPr>
          <a:xfrm>
            <a:off x="152400" y="3743666"/>
            <a:ext cx="8763000" cy="1466235"/>
          </a:xfrm>
          <a:prstGeom prst="rect">
            <a:avLst/>
          </a:prstGeom>
          <a:solidFill>
            <a:schemeClr val="bg1">
              <a:lumMod val="95000"/>
            </a:schemeClr>
          </a:solidFill>
          <a:ln>
            <a:solidFill>
              <a:srgbClr val="FF0000"/>
            </a:solidFill>
          </a:ln>
        </p:spPr>
        <p:txBody>
          <a:bodyPr wrap="square">
            <a:spAutoFit/>
          </a:bodyPr>
          <a:lstStyle/>
          <a:p>
            <a:pPr algn="just">
              <a:lnSpc>
                <a:spcPct val="200000"/>
              </a:lnSpc>
              <a:spcBef>
                <a:spcPts val="600"/>
              </a:spcBef>
              <a:buFont typeface="Arial" pitchFamily="34" charset="0"/>
              <a:buChar char="•"/>
            </a:pPr>
            <a:r>
              <a:rPr lang="en-US" sz="2400" dirty="0" smtClean="0">
                <a:latin typeface="Calibri" pitchFamily="34" charset="0"/>
                <a:cs typeface="Calibri" pitchFamily="34" charset="0"/>
              </a:rPr>
              <a:t> </a:t>
            </a:r>
            <a:r>
              <a:rPr lang="en-US" sz="2400" i="1" u="sng" dirty="0" smtClean="0">
                <a:latin typeface="Calibri" pitchFamily="34" charset="0"/>
                <a:cs typeface="Calibri" pitchFamily="34" charset="0"/>
              </a:rPr>
              <a:t>Development of test methods </a:t>
            </a:r>
            <a:r>
              <a:rPr lang="en-US" sz="2400" dirty="0" smtClean="0">
                <a:latin typeface="Calibri" pitchFamily="34" charset="0"/>
                <a:cs typeface="Calibri" pitchFamily="34" charset="0"/>
              </a:rPr>
              <a:t>equipment needed for critical or specialized tests are very expensive (GC-MS, LC-MS, PCR, FTIR, etc.).</a:t>
            </a:r>
          </a:p>
        </p:txBody>
      </p:sp>
      <p:sp>
        <p:nvSpPr>
          <p:cNvPr id="8" name="Rectangle 7"/>
          <p:cNvSpPr/>
          <p:nvPr/>
        </p:nvSpPr>
        <p:spPr>
          <a:xfrm>
            <a:off x="152400" y="5288340"/>
            <a:ext cx="8763000" cy="1466235"/>
          </a:xfrm>
          <a:prstGeom prst="rect">
            <a:avLst/>
          </a:prstGeom>
          <a:solidFill>
            <a:schemeClr val="bg1">
              <a:lumMod val="95000"/>
            </a:schemeClr>
          </a:solidFill>
          <a:ln>
            <a:solidFill>
              <a:srgbClr val="00B050"/>
            </a:solidFill>
          </a:ln>
        </p:spPr>
        <p:txBody>
          <a:bodyPr wrap="square">
            <a:spAutoFit/>
          </a:bodyPr>
          <a:lstStyle/>
          <a:p>
            <a:pPr algn="just">
              <a:lnSpc>
                <a:spcPct val="200000"/>
              </a:lnSpc>
              <a:spcBef>
                <a:spcPts val="600"/>
              </a:spcBef>
              <a:buFont typeface="Arial" pitchFamily="34" charset="0"/>
              <a:buChar char="•"/>
            </a:pPr>
            <a:r>
              <a:rPr lang="en-US" sz="2400" dirty="0" smtClean="0">
                <a:latin typeface="Calibri" pitchFamily="34" charset="0"/>
                <a:cs typeface="Calibri" pitchFamily="34" charset="0"/>
              </a:rPr>
              <a:t> The </a:t>
            </a:r>
            <a:r>
              <a:rPr lang="en-US" sz="2400" i="1" u="sng" dirty="0" smtClean="0">
                <a:latin typeface="Calibri" pitchFamily="34" charset="0"/>
                <a:cs typeface="Calibri" pitchFamily="34" charset="0"/>
              </a:rPr>
              <a:t>employment of a Muslim analyst </a:t>
            </a:r>
            <a:r>
              <a:rPr lang="en-US" sz="2400" dirty="0" smtClean="0">
                <a:latin typeface="Calibri" pitchFamily="34" charset="0"/>
                <a:cs typeface="Calibri" pitchFamily="34" charset="0"/>
              </a:rPr>
              <a:t>or technical staff could be difficult.</a:t>
            </a:r>
          </a:p>
        </p:txBody>
      </p:sp>
    </p:spTree>
    <p:extLst>
      <p:ext uri="{BB962C8B-B14F-4D97-AF65-F5344CB8AC3E}">
        <p14:creationId xmlns="" xmlns:p14="http://schemas.microsoft.com/office/powerpoint/2010/main" val="219039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P spid="7" grpId="0" build="p" bldLvl="5" autoUpdateAnimBg="0"/>
      <p:bldP spid="8" grpId="0" build="p" bldLvl="5"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 y="457200"/>
            <a:ext cx="8782050" cy="2569934"/>
          </a:xfrm>
          <a:prstGeom prst="rect">
            <a:avLst/>
          </a:prstGeom>
        </p:spPr>
        <p:txBody>
          <a:bodyPr wrap="square">
            <a:spAutoFit/>
          </a:bodyPr>
          <a:lstStyle/>
          <a:p>
            <a:pPr marL="457200" indent="-457200" algn="just">
              <a:lnSpc>
                <a:spcPct val="200000"/>
              </a:lnSpc>
              <a:spcBef>
                <a:spcPts val="600"/>
              </a:spcBef>
              <a:buFont typeface="Arial" pitchFamily="34" charset="0"/>
              <a:buChar char="•"/>
            </a:pPr>
            <a:r>
              <a:rPr lang="en-US" sz="2800" dirty="0" smtClean="0">
                <a:latin typeface="Calibri" pitchFamily="34" charset="0"/>
                <a:cs typeface="Calibri" pitchFamily="34" charset="0"/>
              </a:rPr>
              <a:t>Available developed Halal test methods are monopolized by some Halal R&amp;D institutions like </a:t>
            </a:r>
            <a:r>
              <a:rPr lang="en-US" sz="2800" i="1" u="sng" dirty="0" smtClean="0">
                <a:latin typeface="Calibri" pitchFamily="34" charset="0"/>
                <a:cs typeface="Calibri" pitchFamily="34" charset="0"/>
              </a:rPr>
              <a:t>UPM of Malaysia</a:t>
            </a:r>
            <a:r>
              <a:rPr lang="en-US" sz="2800" dirty="0" smtClean="0">
                <a:latin typeface="Calibri" pitchFamily="34" charset="0"/>
                <a:cs typeface="Calibri" pitchFamily="34" charset="0"/>
              </a:rPr>
              <a:t>, and available at high cost.</a:t>
            </a:r>
            <a:endParaRPr lang="ar-KW" sz="2800" dirty="0" smtClean="0">
              <a:latin typeface="Calibri" pitchFamily="34" charset="0"/>
              <a:cs typeface="Simplified Arabic" pitchFamily="18" charset="-78"/>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942142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52600"/>
            <a:ext cx="8610600" cy="2678113"/>
          </a:xfrm>
          <a:prstGeom prst="rect">
            <a:avLst/>
          </a:prstGeom>
          <a:noFill/>
          <a:ln w="38100">
            <a:noFill/>
          </a:ln>
        </p:spPr>
        <p:txBody>
          <a:bodyPr>
            <a:spAutoFit/>
          </a:bodyPr>
          <a:lstStyle/>
          <a:p>
            <a:pPr algn="just">
              <a:lnSpc>
                <a:spcPct val="200000"/>
              </a:lnSpc>
              <a:defRPr/>
            </a:pPr>
            <a:r>
              <a:rPr lang="en-US" sz="2800" b="1" u="sng" dirty="0">
                <a:latin typeface="+mj-lt"/>
              </a:rPr>
              <a:t>Halal Laboratory</a:t>
            </a:r>
            <a:r>
              <a:rPr lang="en-US" sz="2800" dirty="0">
                <a:latin typeface="+mj-lt"/>
              </a:rPr>
              <a:t> is a </a:t>
            </a:r>
            <a:r>
              <a:rPr lang="en-US" sz="2800" b="1" u="sng" dirty="0">
                <a:latin typeface="+mj-lt"/>
              </a:rPr>
              <a:t>Halal Certifying Body </a:t>
            </a:r>
            <a:r>
              <a:rPr lang="en-US" sz="2800" dirty="0">
                <a:latin typeface="+mj-lt"/>
              </a:rPr>
              <a:t>that provide Halal services in a form of Halal analysis on food and non-food products.</a:t>
            </a:r>
          </a:p>
        </p:txBody>
      </p:sp>
      <p:pic>
        <p:nvPicPr>
          <p:cNvPr id="2457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72200" y="631825"/>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76200" y="76200"/>
            <a:ext cx="8458200" cy="523875"/>
          </a:xfrm>
          <a:prstGeom prst="rect">
            <a:avLst/>
          </a:prstGeom>
          <a:solidFill>
            <a:srgbClr val="00B050"/>
          </a:solidFill>
        </p:spPr>
        <p:txBody>
          <a:bodyPr>
            <a:spAutoFit/>
          </a:bodyPr>
          <a:lstStyle/>
          <a:p>
            <a:pPr>
              <a:defRPr/>
            </a:pPr>
            <a:r>
              <a:rPr lang="en-US" sz="2800" dirty="0">
                <a:solidFill>
                  <a:schemeClr val="bg1"/>
                </a:solidFill>
                <a:latin typeface="+mj-lt"/>
              </a:rPr>
              <a:t>Requirements of GSO-GAC for Halal Laboratory</a:t>
            </a:r>
            <a:endParaRPr lang="en-US" sz="2800" dirty="0">
              <a:solidFill>
                <a:schemeClr val="bg1"/>
              </a:solidFill>
              <a:latin typeface="+mj-lt"/>
              <a:cs typeface="Calibri" pitchFamily="34" charset="0"/>
            </a:endParaRPr>
          </a:p>
        </p:txBody>
      </p:sp>
      <p:sp>
        <p:nvSpPr>
          <p:cNvPr id="24581" name="Rectangle 2"/>
          <p:cNvSpPr>
            <a:spLocks noChangeArrowheads="1"/>
          </p:cNvSpPr>
          <p:nvPr/>
        </p:nvSpPr>
        <p:spPr bwMode="auto">
          <a:xfrm>
            <a:off x="6934200" y="1219200"/>
            <a:ext cx="81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a:latin typeface="Calibri" pitchFamily="34" charset="0"/>
                <a:cs typeface="Calibri" pitchFamily="34" charset="0"/>
              </a:rPr>
              <a:t>GAC</a:t>
            </a: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836298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457200" y="260648"/>
            <a:ext cx="8305800" cy="1692899"/>
          </a:xfrm>
          <a:prstGeom prst="rect">
            <a:avLst/>
          </a:prstGeom>
          <a:solidFill>
            <a:srgbClr val="00B0F0"/>
          </a:solidFill>
          <a:ln>
            <a:noFill/>
            <a:prstDash val="solid"/>
          </a:ln>
          <a:effectLst>
            <a:outerShdw dist="27944" dir="5400000" algn="tl">
              <a:srgbClr val="000000">
                <a:alpha val="32000"/>
              </a:srgbClr>
            </a:outerShdw>
          </a:effectLst>
        </p:spPr>
        <p:txBody>
          <a:bodyPr wrap="square">
            <a:spAutoFit/>
          </a:bodyPr>
          <a:lstStyle/>
          <a:p>
            <a:pPr algn="just">
              <a:lnSpc>
                <a:spcPct val="200000"/>
              </a:lnSpc>
              <a:spcBef>
                <a:spcPts val="600"/>
              </a:spcBef>
            </a:pPr>
            <a:r>
              <a:rPr lang="en-US" sz="2800" dirty="0" smtClean="0">
                <a:solidFill>
                  <a:schemeClr val="bg1"/>
                </a:solidFill>
                <a:latin typeface="Calibri" pitchFamily="34" charset="0"/>
                <a:cs typeface="Calibri" pitchFamily="34" charset="0"/>
              </a:rPr>
              <a:t>Requirements of Halal Quality laboratory in </a:t>
            </a:r>
            <a:r>
              <a:rPr lang="en-US" sz="2800" dirty="0">
                <a:solidFill>
                  <a:schemeClr val="bg1"/>
                </a:solidFill>
                <a:latin typeface="Calibri" pitchFamily="34" charset="0"/>
                <a:cs typeface="Calibri" pitchFamily="34" charset="0"/>
              </a:rPr>
              <a:t>non-Muslim </a:t>
            </a:r>
            <a:r>
              <a:rPr lang="en-US" sz="2800" dirty="0" smtClean="0">
                <a:solidFill>
                  <a:schemeClr val="bg1"/>
                </a:solidFill>
                <a:latin typeface="Calibri" pitchFamily="34" charset="0"/>
                <a:cs typeface="Calibri" pitchFamily="34" charset="0"/>
              </a:rPr>
              <a:t>countries</a:t>
            </a:r>
            <a:endParaRPr lang="ar-KW" sz="2800" dirty="0">
              <a:solidFill>
                <a:schemeClr val="bg1"/>
              </a:solidFill>
              <a:latin typeface="Calibri" pitchFamily="34" charset="0"/>
              <a:cs typeface="Times New Roman" pitchFamily="18" charset="0"/>
            </a:endParaRPr>
          </a:p>
        </p:txBody>
      </p:sp>
      <p:sp>
        <p:nvSpPr>
          <p:cNvPr id="5" name="Rectangle 11"/>
          <p:cNvSpPr/>
          <p:nvPr/>
        </p:nvSpPr>
        <p:spPr>
          <a:xfrm>
            <a:off x="457200" y="2325101"/>
            <a:ext cx="8305800" cy="671851"/>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Duties for the laboratory managerial personnel</a:t>
            </a:r>
            <a:endParaRPr lang="en-US" sz="2800" dirty="0">
              <a:solidFill>
                <a:schemeClr val="bg1"/>
              </a:solidFill>
              <a:latin typeface="Calibri" pitchFamily="34" charset="0"/>
              <a:cs typeface="Calibri" pitchFamily="34" charset="0"/>
            </a:endParaRPr>
          </a:p>
        </p:txBody>
      </p:sp>
      <p:sp>
        <p:nvSpPr>
          <p:cNvPr id="6" name="Rectangle 11"/>
          <p:cNvSpPr/>
          <p:nvPr/>
        </p:nvSpPr>
        <p:spPr>
          <a:xfrm>
            <a:off x="471736" y="3190110"/>
            <a:ext cx="8328720" cy="738664"/>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Management Quality System Requirements</a:t>
            </a:r>
            <a:endParaRPr lang="en-US" sz="2800" dirty="0">
              <a:solidFill>
                <a:schemeClr val="bg1"/>
              </a:solidFill>
              <a:latin typeface="Calibri" pitchFamily="34" charset="0"/>
              <a:cs typeface="Calibri" pitchFamily="34" charset="0"/>
            </a:endParaRPr>
          </a:p>
        </p:txBody>
      </p:sp>
      <p:sp>
        <p:nvSpPr>
          <p:cNvPr id="7" name="Rectangle 11"/>
          <p:cNvSpPr/>
          <p:nvPr/>
        </p:nvSpPr>
        <p:spPr>
          <a:xfrm>
            <a:off x="457200" y="4130496"/>
            <a:ext cx="8328720" cy="738664"/>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pPr algn="just">
              <a:lnSpc>
                <a:spcPct val="150000"/>
              </a:lnSpc>
              <a:spcBef>
                <a:spcPts val="600"/>
              </a:spcBef>
            </a:pPr>
            <a:r>
              <a:rPr lang="en-US" sz="2800" dirty="0" smtClean="0">
                <a:solidFill>
                  <a:schemeClr val="bg1"/>
                </a:solidFill>
                <a:latin typeface="Calibri" pitchFamily="34" charset="0"/>
                <a:cs typeface="Calibri" pitchFamily="34" charset="0"/>
              </a:rPr>
              <a:t>Technical requirements (QA*/QC Programs)</a:t>
            </a:r>
            <a:endParaRPr lang="en-US" sz="2800" dirty="0">
              <a:solidFill>
                <a:schemeClr val="bg1"/>
              </a:solidFill>
              <a:latin typeface="Calibri" pitchFamily="34" charset="0"/>
              <a:cs typeface="Calibri" pitchFamily="34" charset="0"/>
            </a:endParaRPr>
          </a:p>
        </p:txBody>
      </p:sp>
      <p:sp>
        <p:nvSpPr>
          <p:cNvPr id="8" name="Rectangle 11"/>
          <p:cNvSpPr/>
          <p:nvPr/>
        </p:nvSpPr>
        <p:spPr>
          <a:xfrm>
            <a:off x="457200" y="5076473"/>
            <a:ext cx="8305800" cy="584775"/>
          </a:xfrm>
          <a:prstGeom prst="rect">
            <a:avLst/>
          </a:prstGeom>
          <a:solidFill>
            <a:srgbClr val="0070C0"/>
          </a:solidFill>
          <a:ln>
            <a:noFill/>
            <a:prstDash val="solid"/>
          </a:ln>
          <a:effectLst>
            <a:outerShdw dist="27944" dir="5400000" algn="tl">
              <a:srgbClr val="000000">
                <a:alpha val="32000"/>
              </a:srgbClr>
            </a:outerShdw>
          </a:effectLst>
        </p:spPr>
        <p:txBody>
          <a:bodyPr wrap="square">
            <a:spAutoFit/>
          </a:bodyPr>
          <a:lstStyle/>
          <a:p>
            <a:r>
              <a:rPr lang="en-US" sz="3200" dirty="0" smtClean="0">
                <a:solidFill>
                  <a:schemeClr val="bg1"/>
                </a:solidFill>
                <a:latin typeface="Calibri" pitchFamily="34" charset="0"/>
                <a:cs typeface="Calibri" pitchFamily="34" charset="0"/>
              </a:rPr>
              <a:t>Certification for Halal laboratory</a:t>
            </a:r>
          </a:p>
        </p:txBody>
      </p:sp>
      <p:sp>
        <p:nvSpPr>
          <p:cNvPr id="9" name="Rectangle 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41537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38200"/>
            <a:ext cx="7696200" cy="5262563"/>
          </a:xfrm>
          <a:prstGeom prst="rect">
            <a:avLst/>
          </a:prstGeom>
          <a:ln w="38100">
            <a:solidFill>
              <a:schemeClr val="tx1"/>
            </a:solidFill>
          </a:ln>
        </p:spPr>
        <p:txBody>
          <a:bodyPr>
            <a:spAutoFit/>
          </a:bodyPr>
          <a:lstStyle/>
          <a:p>
            <a:pPr>
              <a:defRPr/>
            </a:pPr>
            <a:r>
              <a:rPr lang="en-US" sz="3200" b="1" i="1" dirty="0">
                <a:solidFill>
                  <a:srgbClr val="FF0000"/>
                </a:solidFill>
                <a:latin typeface="+mn-lt"/>
              </a:rPr>
              <a:t>To be accredited by GSO-GAC as a</a:t>
            </a:r>
            <a:endParaRPr lang="en-US" sz="3200" dirty="0">
              <a:solidFill>
                <a:srgbClr val="FF0000"/>
              </a:solidFill>
              <a:latin typeface="+mn-lt"/>
            </a:endParaRPr>
          </a:p>
          <a:p>
            <a:pPr>
              <a:defRPr/>
            </a:pPr>
            <a:endParaRPr lang="en-US" sz="3200" dirty="0">
              <a:latin typeface="+mn-lt"/>
            </a:endParaRPr>
          </a:p>
          <a:p>
            <a:pPr algn="ctr">
              <a:defRPr/>
            </a:pPr>
            <a:r>
              <a:rPr lang="en-US" sz="3200" b="1" dirty="0">
                <a:latin typeface="+mn-lt"/>
              </a:rPr>
              <a:t>Halal Certifying Body</a:t>
            </a:r>
          </a:p>
          <a:p>
            <a:pPr>
              <a:defRPr/>
            </a:pPr>
            <a:endParaRPr lang="en-US" sz="3200" b="1" dirty="0">
              <a:latin typeface="+mn-lt"/>
            </a:endParaRPr>
          </a:p>
          <a:p>
            <a:pPr algn="ctr">
              <a:defRPr/>
            </a:pPr>
            <a:r>
              <a:rPr lang="en-US" sz="3200" b="1" dirty="0">
                <a:solidFill>
                  <a:srgbClr val="FF0000"/>
                </a:solidFill>
                <a:latin typeface="+mn-lt"/>
              </a:rPr>
              <a:t>then</a:t>
            </a:r>
          </a:p>
          <a:p>
            <a:pPr>
              <a:defRPr/>
            </a:pPr>
            <a:endParaRPr lang="en-US" sz="3200" dirty="0">
              <a:latin typeface="+mn-lt"/>
            </a:endParaRPr>
          </a:p>
          <a:p>
            <a:pPr algn="ctr">
              <a:defRPr/>
            </a:pPr>
            <a:r>
              <a:rPr lang="en-US" sz="2400" b="1" dirty="0">
                <a:solidFill>
                  <a:srgbClr val="FF0000"/>
                </a:solidFill>
                <a:latin typeface="+mn-lt"/>
              </a:rPr>
              <a:t>One need to be accredited by fulfilling the requirements of </a:t>
            </a:r>
            <a:r>
              <a:rPr lang="en-US" sz="2400" b="1" dirty="0">
                <a:solidFill>
                  <a:srgbClr val="002060"/>
                </a:solidFill>
                <a:latin typeface="+mn-lt"/>
              </a:rPr>
              <a:t>GAC FAD-12 standard:</a:t>
            </a:r>
          </a:p>
          <a:p>
            <a:pPr algn="ctr">
              <a:lnSpc>
                <a:spcPct val="200000"/>
              </a:lnSpc>
              <a:defRPr/>
            </a:pPr>
            <a:r>
              <a:rPr lang="en-US" sz="2400" b="1" dirty="0">
                <a:solidFill>
                  <a:srgbClr val="00B0F0"/>
                </a:solidFill>
                <a:latin typeface="+mn-lt"/>
              </a:rPr>
              <a:t>GAC FAD-12 standard:  Halal Certification Bodies</a:t>
            </a:r>
          </a:p>
          <a:p>
            <a:pPr algn="ctr">
              <a:defRPr/>
            </a:pPr>
            <a:endParaRPr lang="en-US" sz="2400" b="1" dirty="0">
              <a:solidFill>
                <a:srgbClr val="00B0F0"/>
              </a:solidFill>
              <a:latin typeface="+mn-lt"/>
            </a:endParaRPr>
          </a:p>
          <a:p>
            <a:pPr algn="ctr">
              <a:defRPr/>
            </a:pPr>
            <a:endParaRPr lang="en-US" sz="2400" b="1" dirty="0">
              <a:solidFill>
                <a:srgbClr val="FF0000"/>
              </a:solidFill>
              <a:latin typeface="+mn-lt"/>
            </a:endParaRPr>
          </a:p>
        </p:txBody>
      </p:sp>
      <p:pic>
        <p:nvPicPr>
          <p:cNvPr id="2560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24200" y="5842000"/>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543862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81000"/>
            <a:ext cx="7696200" cy="2308225"/>
          </a:xfrm>
          <a:prstGeom prst="rect">
            <a:avLst/>
          </a:prstGeom>
          <a:ln w="38100">
            <a:solidFill>
              <a:schemeClr val="tx1"/>
            </a:solidFill>
          </a:ln>
        </p:spPr>
        <p:txBody>
          <a:bodyPr>
            <a:spAutoFit/>
          </a:bodyPr>
          <a:lstStyle/>
          <a:p>
            <a:pPr algn="just">
              <a:lnSpc>
                <a:spcPct val="150000"/>
              </a:lnSpc>
              <a:defRPr/>
            </a:pPr>
            <a:r>
              <a:rPr lang="en-US" sz="2400" b="1" dirty="0">
                <a:solidFill>
                  <a:srgbClr val="00B050"/>
                </a:solidFill>
                <a:latin typeface="+mn-lt"/>
              </a:rPr>
              <a:t>Halal Certification Bodies </a:t>
            </a:r>
            <a:r>
              <a:rPr lang="en-US" sz="2400" dirty="0">
                <a:latin typeface="+mn-lt"/>
              </a:rPr>
              <a:t>are actually </a:t>
            </a:r>
            <a:r>
              <a:rPr lang="en-US" sz="2400" b="1" dirty="0">
                <a:solidFill>
                  <a:srgbClr val="FF0000"/>
                </a:solidFill>
                <a:latin typeface="+mn-lt"/>
              </a:rPr>
              <a:t>a product or a service certification bodies</a:t>
            </a:r>
            <a:r>
              <a:rPr lang="en-US" sz="2400" dirty="0">
                <a:latin typeface="+mn-lt"/>
              </a:rPr>
              <a:t>, and if they want to be accredited for </a:t>
            </a:r>
            <a:r>
              <a:rPr lang="en-US" sz="2400" b="1" dirty="0">
                <a:solidFill>
                  <a:srgbClr val="00B0F0"/>
                </a:solidFill>
                <a:latin typeface="+mn-lt"/>
              </a:rPr>
              <a:t>GAC FAD-12 standard </a:t>
            </a:r>
            <a:r>
              <a:rPr lang="en-US" sz="2400" dirty="0">
                <a:latin typeface="+mn-lt"/>
              </a:rPr>
              <a:t>they must fulfill the requirements of the following three standards:</a:t>
            </a:r>
          </a:p>
        </p:txBody>
      </p:sp>
      <p:sp>
        <p:nvSpPr>
          <p:cNvPr id="5" name="Rectangle 4"/>
          <p:cNvSpPr/>
          <p:nvPr/>
        </p:nvSpPr>
        <p:spPr>
          <a:xfrm>
            <a:off x="609600" y="2894013"/>
            <a:ext cx="7696200" cy="2852737"/>
          </a:xfrm>
          <a:prstGeom prst="rect">
            <a:avLst/>
          </a:prstGeom>
          <a:ln w="38100">
            <a:noFill/>
          </a:ln>
        </p:spPr>
        <p:txBody>
          <a:bodyPr>
            <a:spAutoFit/>
          </a:bodyPr>
          <a:lstStyle/>
          <a:p>
            <a:pPr indent="-342900" algn="just">
              <a:lnSpc>
                <a:spcPct val="130000"/>
              </a:lnSpc>
              <a:buFont typeface="Courier New" pitchFamily="49" charset="0"/>
              <a:buChar char="o"/>
              <a:defRPr/>
            </a:pPr>
            <a:r>
              <a:rPr lang="en-US" sz="2400" b="1" dirty="0">
                <a:solidFill>
                  <a:srgbClr val="FF0000"/>
                </a:solidFill>
                <a:latin typeface="+mn-lt"/>
              </a:rPr>
              <a:t>ISO/IEC 17065 requirements</a:t>
            </a:r>
          </a:p>
          <a:p>
            <a:pPr marL="914400" lvl="4" algn="just">
              <a:lnSpc>
                <a:spcPct val="130000"/>
              </a:lnSpc>
              <a:defRPr/>
            </a:pPr>
            <a:r>
              <a:rPr lang="en-US" dirty="0">
                <a:latin typeface="+mn-lt"/>
              </a:rPr>
              <a:t>Requirements for bodies certifying products, processes and services</a:t>
            </a:r>
          </a:p>
          <a:p>
            <a:pPr indent="-342900" algn="just">
              <a:lnSpc>
                <a:spcPct val="130000"/>
              </a:lnSpc>
              <a:buFont typeface="Courier New" pitchFamily="49" charset="0"/>
              <a:buChar char="o"/>
              <a:defRPr/>
            </a:pPr>
            <a:r>
              <a:rPr lang="en-US" sz="2400" b="1" dirty="0">
                <a:solidFill>
                  <a:srgbClr val="00B0F0"/>
                </a:solidFill>
                <a:latin typeface="+mn-lt"/>
              </a:rPr>
              <a:t>GAC FAD-12</a:t>
            </a:r>
          </a:p>
          <a:p>
            <a:pPr marL="914400" lvl="4" algn="just">
              <a:lnSpc>
                <a:spcPct val="130000"/>
              </a:lnSpc>
              <a:defRPr/>
            </a:pPr>
            <a:r>
              <a:rPr lang="en-US" sz="2400" dirty="0">
                <a:latin typeface="+mn-lt"/>
              </a:rPr>
              <a:t>Halal Certification Bodies</a:t>
            </a:r>
            <a:r>
              <a:rPr lang="en-US" sz="2400" dirty="0">
                <a:solidFill>
                  <a:srgbClr val="00B0F0"/>
                </a:solidFill>
                <a:latin typeface="+mn-lt"/>
              </a:rPr>
              <a:t> </a:t>
            </a:r>
            <a:endParaRPr lang="en-US" sz="2400" dirty="0">
              <a:latin typeface="+mn-lt"/>
            </a:endParaRPr>
          </a:p>
          <a:p>
            <a:pPr indent="-342900" algn="just">
              <a:lnSpc>
                <a:spcPct val="130000"/>
              </a:lnSpc>
              <a:buFont typeface="Courier New" pitchFamily="49" charset="0"/>
              <a:buChar char="o"/>
              <a:defRPr/>
            </a:pPr>
            <a:r>
              <a:rPr lang="en-US" sz="2400" b="1" dirty="0">
                <a:solidFill>
                  <a:srgbClr val="00B0F0"/>
                </a:solidFill>
                <a:latin typeface="+mn-lt"/>
              </a:rPr>
              <a:t>GAC FAD 04</a:t>
            </a:r>
            <a:endParaRPr lang="en-US" sz="2400" dirty="0">
              <a:latin typeface="+mn-lt"/>
            </a:endParaRPr>
          </a:p>
          <a:p>
            <a:pPr marL="914400" lvl="4" algn="just">
              <a:lnSpc>
                <a:spcPct val="130000"/>
              </a:lnSpc>
              <a:defRPr/>
            </a:pPr>
            <a:r>
              <a:rPr lang="en-US" sz="2400" dirty="0">
                <a:latin typeface="+mn-lt"/>
              </a:rPr>
              <a:t>Product Certification Bodies</a:t>
            </a:r>
          </a:p>
        </p:txBody>
      </p:sp>
      <p:pic>
        <p:nvPicPr>
          <p:cNvPr id="26628"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57800" y="5257800"/>
            <a:ext cx="166687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57800" y="4356100"/>
            <a:ext cx="166687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0"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10200" y="3005138"/>
            <a:ext cx="914400" cy="4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11997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60648"/>
            <a:ext cx="7696200" cy="2554287"/>
          </a:xfrm>
          <a:prstGeom prst="rect">
            <a:avLst/>
          </a:prstGeom>
          <a:ln w="38100">
            <a:solidFill>
              <a:schemeClr val="tx1"/>
            </a:solidFill>
          </a:ln>
        </p:spPr>
        <p:txBody>
          <a:bodyPr>
            <a:spAutoFit/>
          </a:bodyPr>
          <a:lstStyle/>
          <a:p>
            <a:pPr>
              <a:defRPr/>
            </a:pPr>
            <a:r>
              <a:rPr lang="en-US" b="1" i="1" dirty="0">
                <a:latin typeface="+mn-lt"/>
              </a:rPr>
              <a:t>Supplementary accreditation requirements for		       </a:t>
            </a:r>
            <a:r>
              <a:rPr lang="en-US" b="1" dirty="0"/>
              <a:t>GAC </a:t>
            </a:r>
            <a:endParaRPr lang="en-US" b="1" i="1" dirty="0">
              <a:latin typeface="+mn-lt"/>
            </a:endParaRPr>
          </a:p>
          <a:p>
            <a:pPr>
              <a:defRPr/>
            </a:pPr>
            <a:r>
              <a:rPr lang="en-US" b="1" i="1" dirty="0">
                <a:latin typeface="+mn-lt"/>
              </a:rPr>
              <a:t>Halal certification Bodies </a:t>
            </a:r>
          </a:p>
          <a:p>
            <a:pPr>
              <a:defRPr/>
            </a:pPr>
            <a:endParaRPr lang="en-US" b="1" i="1" dirty="0">
              <a:latin typeface="+mn-lt"/>
            </a:endParaRPr>
          </a:p>
          <a:p>
            <a:pPr>
              <a:defRPr/>
            </a:pPr>
            <a:r>
              <a:rPr lang="en-US" sz="2400" b="1" dirty="0">
                <a:latin typeface="+mn-lt"/>
              </a:rPr>
              <a:t>FAD-12 </a:t>
            </a:r>
            <a:endParaRPr lang="en-US" sz="2400" dirty="0">
              <a:latin typeface="+mn-lt"/>
            </a:endParaRPr>
          </a:p>
          <a:p>
            <a:pPr>
              <a:defRPr/>
            </a:pPr>
            <a:endParaRPr lang="en-US" b="1" dirty="0"/>
          </a:p>
          <a:p>
            <a:pPr>
              <a:defRPr/>
            </a:pPr>
            <a:r>
              <a:rPr lang="en-US" dirty="0"/>
              <a:t> </a:t>
            </a:r>
          </a:p>
          <a:p>
            <a:pPr>
              <a:defRPr/>
            </a:pPr>
            <a:r>
              <a:rPr lang="en-US" sz="2800" b="1" dirty="0"/>
              <a:t>Halal Certification Bodies</a:t>
            </a:r>
          </a:p>
          <a:p>
            <a:pPr>
              <a:defRPr/>
            </a:pPr>
            <a:endParaRPr lang="en-US" dirty="0"/>
          </a:p>
        </p:txBody>
      </p:sp>
      <p:pic>
        <p:nvPicPr>
          <p:cNvPr id="27651"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2600" y="524173"/>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578296" y="3104108"/>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a:solidFill>
                  <a:schemeClr val="bg1"/>
                </a:solidFill>
                <a:latin typeface="Calibri" pitchFamily="34" charset="0"/>
                <a:cs typeface="Calibri" pitchFamily="34" charset="0"/>
              </a:rPr>
              <a:t>Scope of the standard FAD-12 </a:t>
            </a:r>
          </a:p>
        </p:txBody>
      </p:sp>
      <p:sp>
        <p:nvSpPr>
          <p:cNvPr id="5" name="Rectangle 2"/>
          <p:cNvSpPr>
            <a:spLocks noChangeArrowheads="1"/>
          </p:cNvSpPr>
          <p:nvPr/>
        </p:nvSpPr>
        <p:spPr bwMode="auto">
          <a:xfrm>
            <a:off x="578296" y="3752180"/>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smtClean="0">
                <a:solidFill>
                  <a:schemeClr val="bg1"/>
                </a:solidFill>
                <a:latin typeface="Calibri" pitchFamily="34" charset="0"/>
                <a:cs typeface="Calibri" pitchFamily="34" charset="0"/>
              </a:rPr>
              <a:t>General requirements</a:t>
            </a:r>
            <a:endParaRPr lang="en-US" sz="2800" dirty="0">
              <a:solidFill>
                <a:schemeClr val="bg1"/>
              </a:solidFill>
              <a:latin typeface="Calibri" pitchFamily="34" charset="0"/>
              <a:cs typeface="Calibri" pitchFamily="34" charset="0"/>
            </a:endParaRPr>
          </a:p>
        </p:txBody>
      </p:sp>
      <p:sp>
        <p:nvSpPr>
          <p:cNvPr id="6" name="Rectangle 4"/>
          <p:cNvSpPr>
            <a:spLocks noChangeArrowheads="1"/>
          </p:cNvSpPr>
          <p:nvPr/>
        </p:nvSpPr>
        <p:spPr bwMode="auto">
          <a:xfrm>
            <a:off x="578296" y="5068143"/>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smtClean="0">
                <a:solidFill>
                  <a:schemeClr val="bg1"/>
                </a:solidFill>
                <a:latin typeface="Calibri" pitchFamily="34" charset="0"/>
                <a:cs typeface="Calibri" pitchFamily="34" charset="0"/>
              </a:rPr>
              <a:t>Resources requirements</a:t>
            </a:r>
            <a:endParaRPr lang="en-US" sz="2800" dirty="0">
              <a:solidFill>
                <a:schemeClr val="bg1"/>
              </a:solidFill>
              <a:latin typeface="Calibri" pitchFamily="34" charset="0"/>
              <a:cs typeface="Calibri" pitchFamily="34" charset="0"/>
            </a:endParaRPr>
          </a:p>
        </p:txBody>
      </p:sp>
      <p:sp>
        <p:nvSpPr>
          <p:cNvPr id="7" name="Rectangle 3"/>
          <p:cNvSpPr>
            <a:spLocks noChangeArrowheads="1"/>
          </p:cNvSpPr>
          <p:nvPr/>
        </p:nvSpPr>
        <p:spPr bwMode="auto">
          <a:xfrm>
            <a:off x="578296" y="4400252"/>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smtClean="0">
                <a:solidFill>
                  <a:schemeClr val="bg1"/>
                </a:solidFill>
                <a:latin typeface="Calibri" pitchFamily="34" charset="0"/>
                <a:cs typeface="Calibri" pitchFamily="34" charset="0"/>
              </a:rPr>
              <a:t>Structural requirements</a:t>
            </a:r>
            <a:endParaRPr lang="en-US" sz="2800" dirty="0">
              <a:solidFill>
                <a:schemeClr val="bg1"/>
              </a:solidFill>
              <a:latin typeface="Calibri" pitchFamily="34" charset="0"/>
              <a:cs typeface="Calibri" pitchFamily="34" charset="0"/>
            </a:endParaRPr>
          </a:p>
        </p:txBody>
      </p:sp>
      <p:sp>
        <p:nvSpPr>
          <p:cNvPr id="8" name="Rectangle 2"/>
          <p:cNvSpPr>
            <a:spLocks noChangeArrowheads="1"/>
          </p:cNvSpPr>
          <p:nvPr/>
        </p:nvSpPr>
        <p:spPr bwMode="auto">
          <a:xfrm>
            <a:off x="578296" y="5698231"/>
            <a:ext cx="8458200" cy="954088"/>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chemeClr val="bg1"/>
                </a:solidFill>
                <a:latin typeface="Calibri" pitchFamily="34" charset="0"/>
                <a:cs typeface="Calibri" pitchFamily="34" charset="0"/>
              </a:rPr>
              <a:t>Minimum criteria for the competence of personnel &amp; management of HCB (Halal services e.g. Halal laboratory) </a:t>
            </a:r>
          </a:p>
        </p:txBody>
      </p:sp>
    </p:spTree>
    <p:extLst>
      <p:ext uri="{BB962C8B-B14F-4D97-AF65-F5344CB8AC3E}">
        <p14:creationId xmlns="" xmlns:p14="http://schemas.microsoft.com/office/powerpoint/2010/main" val="36396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457200" y="228600"/>
            <a:ext cx="8077200"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150000"/>
              </a:lnSpc>
              <a:buFont typeface="Courier New" pitchFamily="49" charset="0"/>
              <a:buChar char="o"/>
            </a:pPr>
            <a:r>
              <a:rPr lang="en-US" sz="2400">
                <a:latin typeface="Calibri" pitchFamily="34" charset="0"/>
                <a:cs typeface="Calibri" pitchFamily="34" charset="0"/>
              </a:rPr>
              <a:t>Certification bodies whose systems do not follow this guidance in any respect will only be eligible for accreditation if they can demonstrate to GAC that their solutions meet the relevant clause of </a:t>
            </a:r>
            <a:r>
              <a:rPr lang="en-US" sz="2400" b="1" u="sng">
                <a:latin typeface="Calibri" pitchFamily="34" charset="0"/>
                <a:cs typeface="Calibri" pitchFamily="34" charset="0"/>
              </a:rPr>
              <a:t>ISO/IEC 17065 </a:t>
            </a:r>
            <a:r>
              <a:rPr lang="en-US" sz="2400">
                <a:latin typeface="Calibri" pitchFamily="34" charset="0"/>
                <a:cs typeface="Calibri" pitchFamily="34" charset="0"/>
              </a:rPr>
              <a:t>in an equivalent way. </a:t>
            </a:r>
          </a:p>
        </p:txBody>
      </p:sp>
      <p:sp>
        <p:nvSpPr>
          <p:cNvPr id="3" name="Rectangle 2"/>
          <p:cNvSpPr>
            <a:spLocks noChangeArrowheads="1"/>
          </p:cNvSpPr>
          <p:nvPr/>
        </p:nvSpPr>
        <p:spPr bwMode="auto">
          <a:xfrm>
            <a:off x="457200" y="2590800"/>
            <a:ext cx="8077200" cy="169703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150000"/>
              </a:lnSpc>
              <a:buFont typeface="Courier New" pitchFamily="49" charset="0"/>
              <a:buChar char="o"/>
            </a:pPr>
            <a:r>
              <a:rPr lang="en-US" sz="2400">
                <a:latin typeface="Calibri" pitchFamily="34" charset="0"/>
                <a:cs typeface="Calibri" pitchFamily="34" charset="0"/>
              </a:rPr>
              <a:t>Accreditation results in </a:t>
            </a:r>
            <a:r>
              <a:rPr lang="en-US" sz="2400" b="1" u="sng">
                <a:latin typeface="Calibri" pitchFamily="34" charset="0"/>
                <a:cs typeface="Calibri" pitchFamily="34" charset="0"/>
              </a:rPr>
              <a:t>Halal certification bodies </a:t>
            </a:r>
            <a:r>
              <a:rPr lang="en-US" sz="2400">
                <a:latin typeface="Calibri" pitchFamily="34" charset="0"/>
                <a:cs typeface="Calibri" pitchFamily="34" charset="0"/>
              </a:rPr>
              <a:t>being publicly identified as being competent to perform defined scopes of certification. </a:t>
            </a:r>
          </a:p>
        </p:txBody>
      </p:sp>
      <p:sp>
        <p:nvSpPr>
          <p:cNvPr id="4" name="Rectangle 3"/>
          <p:cNvSpPr/>
          <p:nvPr/>
        </p:nvSpPr>
        <p:spPr>
          <a:xfrm>
            <a:off x="457200" y="4454525"/>
            <a:ext cx="8077200" cy="2308225"/>
          </a:xfrm>
          <a:prstGeom prst="rect">
            <a:avLst/>
          </a:prstGeom>
          <a:solidFill>
            <a:schemeClr val="tx2">
              <a:lumMod val="20000"/>
              <a:lumOff val="80000"/>
            </a:schemeClr>
          </a:solidFill>
        </p:spPr>
        <p:txBody>
          <a:bodyPr>
            <a:spAutoFit/>
          </a:bodyPr>
          <a:lstStyle/>
          <a:p>
            <a:pPr marL="342900" indent="-342900" algn="just">
              <a:lnSpc>
                <a:spcPct val="150000"/>
              </a:lnSpc>
              <a:buFont typeface="Courier New" pitchFamily="49" charset="0"/>
              <a:buChar char="o"/>
              <a:defRPr/>
            </a:pPr>
            <a:r>
              <a:rPr lang="en-US" sz="2400" dirty="0">
                <a:latin typeface="Calibri" pitchFamily="34" charset="0"/>
                <a:cs typeface="Calibri" pitchFamily="34" charset="0"/>
              </a:rPr>
              <a:t>Accreditation </a:t>
            </a:r>
            <a:r>
              <a:rPr lang="en-US" sz="2400" b="1" u="sng" dirty="0">
                <a:latin typeface="Calibri" pitchFamily="34" charset="0"/>
                <a:cs typeface="Calibri" pitchFamily="34" charset="0"/>
              </a:rPr>
              <a:t>offers</a:t>
            </a:r>
            <a:r>
              <a:rPr lang="en-US" sz="2400" dirty="0">
                <a:latin typeface="Calibri" pitchFamily="34" charset="0"/>
                <a:cs typeface="Calibri" pitchFamily="34" charset="0"/>
              </a:rPr>
              <a:t> </a:t>
            </a:r>
            <a:r>
              <a:rPr lang="en-US" sz="2400" b="1" baseline="30000" dirty="0">
                <a:solidFill>
                  <a:srgbClr val="FF0000"/>
                </a:solidFill>
                <a:latin typeface="Calibri" pitchFamily="34" charset="0"/>
                <a:cs typeface="Calibri" pitchFamily="34" charset="0"/>
              </a:rPr>
              <a:t>1</a:t>
            </a:r>
            <a:r>
              <a:rPr lang="en-US" sz="2400" dirty="0">
                <a:latin typeface="Calibri" pitchFamily="34" charset="0"/>
                <a:cs typeface="Calibri" pitchFamily="34" charset="0"/>
              </a:rPr>
              <a:t>users of certification services, </a:t>
            </a:r>
            <a:r>
              <a:rPr lang="en-US" sz="2400" b="1" baseline="30000" dirty="0">
                <a:solidFill>
                  <a:srgbClr val="FF0000"/>
                </a:solidFill>
                <a:latin typeface="Calibri" pitchFamily="34" charset="0"/>
                <a:cs typeface="Calibri" pitchFamily="34" charset="0"/>
              </a:rPr>
              <a:t>2</a:t>
            </a:r>
            <a:r>
              <a:rPr lang="en-US" sz="2400" dirty="0">
                <a:latin typeface="Calibri" pitchFamily="34" charset="0"/>
                <a:cs typeface="Calibri" pitchFamily="34" charset="0"/>
              </a:rPr>
              <a:t>stakeholders and </a:t>
            </a:r>
            <a:r>
              <a:rPr lang="en-US" sz="2400" b="1" baseline="30000" dirty="0">
                <a:solidFill>
                  <a:srgbClr val="FF0000"/>
                </a:solidFill>
                <a:latin typeface="Calibri" pitchFamily="34" charset="0"/>
                <a:cs typeface="Calibri" pitchFamily="34" charset="0"/>
              </a:rPr>
              <a:t>3</a:t>
            </a:r>
            <a:r>
              <a:rPr lang="en-US" sz="2400" dirty="0">
                <a:latin typeface="Calibri" pitchFamily="34" charset="0"/>
                <a:cs typeface="Calibri" pitchFamily="34" charset="0"/>
              </a:rPr>
              <a:t>the community </a:t>
            </a:r>
            <a:r>
              <a:rPr lang="en-US" sz="2400" b="1" u="sng" dirty="0">
                <a:latin typeface="Calibri" pitchFamily="34" charset="0"/>
                <a:cs typeface="Calibri" pitchFamily="34" charset="0"/>
              </a:rPr>
              <a:t>added assurance </a:t>
            </a:r>
            <a:r>
              <a:rPr lang="en-US" sz="2400" dirty="0">
                <a:latin typeface="Calibri" pitchFamily="34" charset="0"/>
                <a:cs typeface="Calibri" pitchFamily="34" charset="0"/>
              </a:rPr>
              <a:t>regarding the independence, impartiality and competence of the certification body. </a:t>
            </a:r>
          </a:p>
        </p:txBody>
      </p:sp>
    </p:spTree>
    <p:extLst>
      <p:ext uri="{BB962C8B-B14F-4D97-AF65-F5344CB8AC3E}">
        <p14:creationId xmlns="" xmlns:p14="http://schemas.microsoft.com/office/powerpoint/2010/main" val="146573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76200" y="76200"/>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a:solidFill>
                  <a:schemeClr val="bg1"/>
                </a:solidFill>
                <a:latin typeface="Calibri" pitchFamily="34" charset="0"/>
                <a:cs typeface="Calibri" pitchFamily="34" charset="0"/>
              </a:rPr>
              <a:t>Scope of the standard FAD-12 </a:t>
            </a:r>
          </a:p>
        </p:txBody>
      </p:sp>
      <p:sp>
        <p:nvSpPr>
          <p:cNvPr id="29699" name="Rectangle 2"/>
          <p:cNvSpPr>
            <a:spLocks noChangeArrowheads="1"/>
          </p:cNvSpPr>
          <p:nvPr/>
        </p:nvSpPr>
        <p:spPr bwMode="auto">
          <a:xfrm>
            <a:off x="304800" y="700088"/>
            <a:ext cx="8229600" cy="280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This Application document </a:t>
            </a:r>
            <a:r>
              <a:rPr lang="en-US" sz="2400" b="1" u="sng">
                <a:latin typeface="Calibri" pitchFamily="34" charset="0"/>
                <a:cs typeface="Calibri" pitchFamily="34" charset="0"/>
              </a:rPr>
              <a:t>specifies the requirements </a:t>
            </a:r>
            <a:r>
              <a:rPr lang="en-US" sz="2400">
                <a:latin typeface="Calibri" pitchFamily="34" charset="0"/>
                <a:cs typeface="Calibri" pitchFamily="34" charset="0"/>
              </a:rPr>
              <a:t>that Halal certification bodies shall satisfy the requirements for the execution of Halal certification activities, such as certification of Halal product/service and/or processes </a:t>
            </a:r>
            <a:r>
              <a:rPr lang="en-US" sz="2400" b="1" u="sng">
                <a:latin typeface="Calibri" pitchFamily="34" charset="0"/>
                <a:cs typeface="Calibri" pitchFamily="34" charset="0"/>
              </a:rPr>
              <a:t>for bodies providing these activities</a:t>
            </a:r>
            <a:r>
              <a:rPr lang="en-US" sz="2400">
                <a:latin typeface="Calibri" pitchFamily="34" charset="0"/>
                <a:cs typeface="Calibri" pitchFamily="34" charset="0"/>
              </a:rPr>
              <a:t>. </a:t>
            </a:r>
          </a:p>
        </p:txBody>
      </p:sp>
      <p:sp>
        <p:nvSpPr>
          <p:cNvPr id="4" name="Rectangle 3"/>
          <p:cNvSpPr>
            <a:spLocks noChangeArrowheads="1"/>
          </p:cNvSpPr>
          <p:nvPr/>
        </p:nvSpPr>
        <p:spPr bwMode="auto">
          <a:xfrm>
            <a:off x="304800" y="3505200"/>
            <a:ext cx="8229600" cy="225107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material contained is mainly directed at certification of tangible Halal products. It can also be applied to certification of non-tangible Halal products (e.g. software, service) and to Halal process certification. </a:t>
            </a:r>
          </a:p>
        </p:txBody>
      </p:sp>
      <p:sp>
        <p:nvSpPr>
          <p:cNvPr id="5" name="Rectangle 4"/>
          <p:cNvSpPr/>
          <p:nvPr/>
        </p:nvSpPr>
        <p:spPr>
          <a:xfrm>
            <a:off x="304800" y="5875338"/>
            <a:ext cx="8229600" cy="830262"/>
          </a:xfrm>
          <a:prstGeom prst="rect">
            <a:avLst/>
          </a:prstGeom>
          <a:solidFill>
            <a:schemeClr val="accent1">
              <a:lumMod val="40000"/>
              <a:lumOff val="60000"/>
            </a:schemeClr>
          </a:solidFill>
        </p:spPr>
        <p:txBody>
          <a:bodyPr>
            <a:spAutoFit/>
          </a:bodyPr>
          <a:lstStyle/>
          <a:p>
            <a:pPr algn="just">
              <a:defRPr/>
            </a:pPr>
            <a:r>
              <a:rPr lang="en-US" sz="2400" dirty="0">
                <a:latin typeface="Calibri" pitchFamily="34" charset="0"/>
                <a:cs typeface="Calibri" pitchFamily="34" charset="0"/>
              </a:rPr>
              <a:t>Unless otherwise noted, the word </a:t>
            </a:r>
            <a:r>
              <a:rPr lang="en-US" sz="2400" b="1" u="sng" dirty="0">
                <a:latin typeface="Calibri" pitchFamily="34" charset="0"/>
                <a:cs typeface="Calibri" pitchFamily="34" charset="0"/>
              </a:rPr>
              <a:t>“product”</a:t>
            </a:r>
            <a:r>
              <a:rPr lang="en-US" sz="2400" dirty="0">
                <a:latin typeface="Calibri" pitchFamily="34" charset="0"/>
                <a:cs typeface="Calibri" pitchFamily="34" charset="0"/>
              </a:rPr>
              <a:t> is intended to include </a:t>
            </a:r>
            <a:r>
              <a:rPr lang="en-US" sz="2400" b="1" u="sng" dirty="0">
                <a:latin typeface="Calibri" pitchFamily="34" charset="0"/>
                <a:cs typeface="Calibri" pitchFamily="34" charset="0"/>
              </a:rPr>
              <a:t>services</a:t>
            </a:r>
            <a:r>
              <a:rPr lang="en-US" sz="2400" dirty="0">
                <a:latin typeface="Calibri" pitchFamily="34" charset="0"/>
                <a:cs typeface="Calibri" pitchFamily="34" charset="0"/>
              </a:rPr>
              <a:t> and </a:t>
            </a:r>
            <a:r>
              <a:rPr lang="en-US" sz="2400" b="1" u="sng" dirty="0">
                <a:latin typeface="Calibri" pitchFamily="34" charset="0"/>
                <a:cs typeface="Calibri" pitchFamily="34" charset="0"/>
              </a:rPr>
              <a:t>processes</a:t>
            </a:r>
            <a:r>
              <a:rPr lang="en-US" sz="2400" dirty="0">
                <a:latin typeface="Calibri" pitchFamily="34" charset="0"/>
                <a:cs typeface="Calibri" pitchFamily="34" charset="0"/>
              </a:rPr>
              <a:t>. </a:t>
            </a:r>
          </a:p>
        </p:txBody>
      </p:sp>
    </p:spTree>
    <p:extLst>
      <p:ext uri="{BB962C8B-B14F-4D97-AF65-F5344CB8AC3E}">
        <p14:creationId xmlns="" xmlns:p14="http://schemas.microsoft.com/office/powerpoint/2010/main" val="3176458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04800" y="381000"/>
            <a:ext cx="822960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In establishing </a:t>
            </a:r>
            <a:r>
              <a:rPr lang="en-US" sz="2400" b="1" u="sng">
                <a:latin typeface="Calibri" pitchFamily="34" charset="0"/>
                <a:cs typeface="Calibri" pitchFamily="34" charset="0"/>
              </a:rPr>
              <a:t>a Halal certification</a:t>
            </a:r>
            <a:r>
              <a:rPr lang="en-US" sz="2400">
                <a:latin typeface="Calibri" pitchFamily="34" charset="0"/>
                <a:cs typeface="Calibri" pitchFamily="34" charset="0"/>
              </a:rPr>
              <a:t> system </a:t>
            </a:r>
            <a:r>
              <a:rPr lang="en-US" sz="2400" b="1" u="sng">
                <a:latin typeface="Calibri" pitchFamily="34" charset="0"/>
                <a:cs typeface="Calibri" pitchFamily="34" charset="0"/>
              </a:rPr>
              <a:t>the purpose </a:t>
            </a:r>
            <a:r>
              <a:rPr lang="en-US" sz="2400">
                <a:latin typeface="Calibri" pitchFamily="34" charset="0"/>
                <a:cs typeface="Calibri" pitchFamily="34" charset="0"/>
              </a:rPr>
              <a:t>is to </a:t>
            </a:r>
            <a:r>
              <a:rPr lang="en-US" sz="2400" b="1" u="sng">
                <a:latin typeface="Calibri" pitchFamily="34" charset="0"/>
                <a:cs typeface="Calibri" pitchFamily="34" charset="0"/>
              </a:rPr>
              <a:t>demonstrate</a:t>
            </a:r>
            <a:r>
              <a:rPr lang="en-US" sz="2400">
                <a:latin typeface="Calibri" pitchFamily="34" charset="0"/>
                <a:cs typeface="Calibri" pitchFamily="34" charset="0"/>
              </a:rPr>
              <a:t> to the marketplace and/or regulators that a </a:t>
            </a:r>
            <a:r>
              <a:rPr lang="en-US" sz="2400" b="1" u="sng">
                <a:latin typeface="Calibri" pitchFamily="34" charset="0"/>
                <a:cs typeface="Calibri" pitchFamily="34" charset="0"/>
              </a:rPr>
              <a:t>supplier</a:t>
            </a:r>
            <a:r>
              <a:rPr lang="en-US" sz="2400">
                <a:latin typeface="Calibri" pitchFamily="34" charset="0"/>
                <a:cs typeface="Calibri" pitchFamily="34" charset="0"/>
              </a:rPr>
              <a:t> can and does </a:t>
            </a:r>
            <a:r>
              <a:rPr lang="en-US" sz="2400" b="1" u="sng">
                <a:latin typeface="Calibri" pitchFamily="34" charset="0"/>
                <a:cs typeface="Calibri" pitchFamily="34" charset="0"/>
              </a:rPr>
              <a:t>produce Halal products</a:t>
            </a:r>
            <a:r>
              <a:rPr lang="en-US" sz="2400">
                <a:latin typeface="Calibri" pitchFamily="34" charset="0"/>
                <a:cs typeface="Calibri" pitchFamily="34" charset="0"/>
              </a:rPr>
              <a:t>* in conformity with GCC requirements. </a:t>
            </a:r>
          </a:p>
        </p:txBody>
      </p:sp>
      <p:sp>
        <p:nvSpPr>
          <p:cNvPr id="30723" name="Rectangle 2"/>
          <p:cNvSpPr>
            <a:spLocks noChangeArrowheads="1"/>
          </p:cNvSpPr>
          <p:nvPr/>
        </p:nvSpPr>
        <p:spPr bwMode="auto">
          <a:xfrm>
            <a:off x="533400" y="6183313"/>
            <a:ext cx="13763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cs typeface="Calibri" pitchFamily="34" charset="0"/>
              </a:rPr>
              <a:t>*or a service</a:t>
            </a:r>
            <a:endParaRPr lang="en-US"/>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8116484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 y="76200"/>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chemeClr val="bg1"/>
                </a:solidFill>
                <a:latin typeface="Calibri" pitchFamily="34" charset="0"/>
                <a:cs typeface="Calibri" pitchFamily="34" charset="0"/>
              </a:rPr>
              <a:t>General requirements</a:t>
            </a:r>
          </a:p>
        </p:txBody>
      </p:sp>
      <p:sp>
        <p:nvSpPr>
          <p:cNvPr id="3" name="Rectangle 2"/>
          <p:cNvSpPr/>
          <p:nvPr/>
        </p:nvSpPr>
        <p:spPr>
          <a:xfrm>
            <a:off x="76200" y="771525"/>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1. Legal </a:t>
            </a:r>
            <a:r>
              <a:rPr lang="en-US" sz="2800" dirty="0">
                <a:solidFill>
                  <a:schemeClr val="bg1"/>
                </a:solidFill>
                <a:latin typeface="Calibri" pitchFamily="34" charset="0"/>
                <a:cs typeface="Calibri" pitchFamily="34" charset="0"/>
              </a:rPr>
              <a:t>and Islamic responsibility </a:t>
            </a:r>
          </a:p>
        </p:txBody>
      </p:sp>
      <p:sp>
        <p:nvSpPr>
          <p:cNvPr id="4" name="Rectangle 3"/>
          <p:cNvSpPr/>
          <p:nvPr/>
        </p:nvSpPr>
        <p:spPr>
          <a:xfrm>
            <a:off x="76200" y="1464965"/>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2. Operations </a:t>
            </a:r>
            <a:endParaRPr lang="en-US" sz="2800" dirty="0">
              <a:solidFill>
                <a:schemeClr val="bg1"/>
              </a:solidFill>
              <a:latin typeface="Calibri" pitchFamily="34" charset="0"/>
              <a:cs typeface="Calibri" pitchFamily="34"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46674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228600" y="1165523"/>
            <a:ext cx="82296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halal certification body shall be with profound understanding of the proper supply of halal products/services to Muslims and shall take appropriate steps that </a:t>
            </a:r>
            <a:r>
              <a:rPr lang="en-US" sz="2400" b="1" u="sng">
                <a:latin typeface="Calibri" pitchFamily="34" charset="0"/>
                <a:cs typeface="Calibri" pitchFamily="34" charset="0"/>
              </a:rPr>
              <a:t>ensure Islamic responsibilities are fulfilled</a:t>
            </a:r>
            <a:r>
              <a:rPr lang="en-US" sz="2400">
                <a:latin typeface="Calibri" pitchFamily="34" charset="0"/>
                <a:cs typeface="Calibri" pitchFamily="34" charset="0"/>
              </a:rPr>
              <a:t> in all the activities. The halal certification body shall have the responsibility for </a:t>
            </a:r>
            <a:r>
              <a:rPr lang="en-US" sz="2400" b="1" u="sng">
                <a:latin typeface="Calibri" pitchFamily="34" charset="0"/>
                <a:cs typeface="Calibri" pitchFamily="34" charset="0"/>
              </a:rPr>
              <a:t>complying with all Islamic requirements</a:t>
            </a:r>
            <a:r>
              <a:rPr lang="en-US" sz="2400">
                <a:latin typeface="Calibri" pitchFamily="34" charset="0"/>
                <a:cs typeface="Calibri" pitchFamily="34" charset="0"/>
              </a:rPr>
              <a:t>.  </a:t>
            </a:r>
          </a:p>
        </p:txBody>
      </p:sp>
      <p:sp>
        <p:nvSpPr>
          <p:cNvPr id="7" name="Rectangle 6"/>
          <p:cNvSpPr/>
          <p:nvPr/>
        </p:nvSpPr>
        <p:spPr>
          <a:xfrm>
            <a:off x="76200" y="260648"/>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1. Legal </a:t>
            </a:r>
            <a:r>
              <a:rPr lang="en-US" sz="2800" dirty="0">
                <a:solidFill>
                  <a:schemeClr val="bg1"/>
                </a:solidFill>
                <a:latin typeface="Calibri" pitchFamily="34" charset="0"/>
                <a:cs typeface="Calibri" pitchFamily="34" charset="0"/>
              </a:rPr>
              <a:t>and Islamic responsibility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5750784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381000" y="974725"/>
            <a:ext cx="83058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Halal certification body shall take all steps that are necessary to evaluate </a:t>
            </a:r>
            <a:r>
              <a:rPr lang="en-US" sz="2400" b="1" u="sng">
                <a:latin typeface="Calibri" pitchFamily="34" charset="0"/>
                <a:cs typeface="Calibri" pitchFamily="34" charset="0"/>
              </a:rPr>
              <a:t>conformance</a:t>
            </a:r>
            <a:r>
              <a:rPr lang="en-US" sz="2400">
                <a:latin typeface="Calibri" pitchFamily="34" charset="0"/>
                <a:cs typeface="Calibri" pitchFamily="34" charset="0"/>
              </a:rPr>
              <a:t> </a:t>
            </a:r>
            <a:r>
              <a:rPr lang="en-US" sz="2400" b="1" u="sng">
                <a:latin typeface="Calibri" pitchFamily="34" charset="0"/>
                <a:cs typeface="Calibri" pitchFamily="34" charset="0"/>
              </a:rPr>
              <a:t>with</a:t>
            </a:r>
            <a:r>
              <a:rPr lang="en-US" sz="2400">
                <a:latin typeface="Calibri" pitchFamily="34" charset="0"/>
                <a:cs typeface="Calibri" pitchFamily="34" charset="0"/>
              </a:rPr>
              <a:t> the </a:t>
            </a:r>
            <a:r>
              <a:rPr lang="en-US" sz="2400" b="1" u="sng">
                <a:latin typeface="Calibri" pitchFamily="34" charset="0"/>
                <a:cs typeface="Calibri" pitchFamily="34" charset="0"/>
              </a:rPr>
              <a:t>relevant</a:t>
            </a:r>
            <a:r>
              <a:rPr lang="en-US" sz="2400">
                <a:latin typeface="Calibri" pitchFamily="34" charset="0"/>
                <a:cs typeface="Calibri" pitchFamily="34" charset="0"/>
              </a:rPr>
              <a:t> </a:t>
            </a:r>
            <a:r>
              <a:rPr lang="en-US" sz="2400" b="1" u="sng">
                <a:latin typeface="Calibri" pitchFamily="34" charset="0"/>
                <a:cs typeface="Calibri" pitchFamily="34" charset="0"/>
              </a:rPr>
              <a:t>Halal</a:t>
            </a:r>
            <a:r>
              <a:rPr lang="en-US" sz="2400">
                <a:latin typeface="Calibri" pitchFamily="34" charset="0"/>
                <a:cs typeface="Calibri" pitchFamily="34" charset="0"/>
              </a:rPr>
              <a:t> product </a:t>
            </a:r>
            <a:r>
              <a:rPr lang="en-US" sz="2400" b="1" u="sng">
                <a:latin typeface="Calibri" pitchFamily="34" charset="0"/>
                <a:cs typeface="Calibri" pitchFamily="34" charset="0"/>
              </a:rPr>
              <a:t>standards</a:t>
            </a:r>
            <a:r>
              <a:rPr lang="en-US" sz="2400">
                <a:latin typeface="Calibri" pitchFamily="34" charset="0"/>
                <a:cs typeface="Calibri" pitchFamily="34" charset="0"/>
              </a:rPr>
              <a:t> according to the requirements of specific Halal product certification system (e.g. for meat GSO-GAC 993). </a:t>
            </a:r>
          </a:p>
        </p:txBody>
      </p:sp>
      <p:sp>
        <p:nvSpPr>
          <p:cNvPr id="3" name="Rectangle 2"/>
          <p:cNvSpPr/>
          <p:nvPr/>
        </p:nvSpPr>
        <p:spPr>
          <a:xfrm>
            <a:off x="76200" y="152400"/>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2. Operations </a:t>
            </a:r>
            <a:endParaRPr lang="en-US" sz="2800" dirty="0">
              <a:solidFill>
                <a:schemeClr val="bg1"/>
              </a:solidFill>
              <a:latin typeface="Calibri" pitchFamily="34" charset="0"/>
              <a:cs typeface="Calibri" pitchFamily="34" charset="0"/>
            </a:endParaRPr>
          </a:p>
        </p:txBody>
      </p:sp>
      <p:sp>
        <p:nvSpPr>
          <p:cNvPr id="4" name="Rectangle 3"/>
          <p:cNvSpPr>
            <a:spLocks noChangeArrowheads="1"/>
          </p:cNvSpPr>
          <p:nvPr/>
        </p:nvSpPr>
        <p:spPr bwMode="auto">
          <a:xfrm>
            <a:off x="381000" y="3540125"/>
            <a:ext cx="8305800"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The Halal certification body shall specify the </a:t>
            </a:r>
            <a:r>
              <a:rPr lang="en-US" sz="2400" b="1" u="sng">
                <a:latin typeface="Calibri" pitchFamily="34" charset="0"/>
                <a:cs typeface="Calibri" pitchFamily="34" charset="0"/>
              </a:rPr>
              <a:t>relevant GCC standards</a:t>
            </a:r>
            <a:r>
              <a:rPr lang="en-US" sz="2400">
                <a:latin typeface="Calibri" pitchFamily="34" charset="0"/>
                <a:cs typeface="Calibri" pitchFamily="34" charset="0"/>
              </a:rPr>
              <a:t> or parts thereof and any other requirements such as sampling, testing and inspection requirements which form the basis for the applicable Halal certification system. </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216269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304800" y="457200"/>
            <a:ext cx="83058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While conducting the halal certificate operations, the halal certification body shall ensure that the suitability and competence of body(ies) and person(s) carrying out testing, inspection, and halal certification </a:t>
            </a:r>
            <a:r>
              <a:rPr lang="en-US" sz="2400" b="1" u="sng">
                <a:latin typeface="Calibri" pitchFamily="34" charset="0"/>
                <a:cs typeface="Calibri" pitchFamily="34" charset="0"/>
              </a:rPr>
              <a:t>fulfill the requirements</a:t>
            </a:r>
            <a:r>
              <a:rPr lang="en-US" sz="2400">
                <a:latin typeface="Calibri" pitchFamily="34" charset="0"/>
                <a:cs typeface="Calibri" pitchFamily="34" charset="0"/>
              </a:rPr>
              <a:t>, whichever applicable, stated in </a:t>
            </a:r>
            <a:r>
              <a:rPr lang="en-US" sz="2400" b="1">
                <a:solidFill>
                  <a:srgbClr val="FF0000"/>
                </a:solidFill>
                <a:latin typeface="Calibri" pitchFamily="34" charset="0"/>
                <a:cs typeface="Calibri" pitchFamily="34" charset="0"/>
              </a:rPr>
              <a:t>ISO/IEC 17025</a:t>
            </a:r>
            <a:r>
              <a:rPr lang="en-US" sz="2400">
                <a:latin typeface="Calibri" pitchFamily="34" charset="0"/>
                <a:cs typeface="Calibri" pitchFamily="34" charset="0"/>
              </a:rPr>
              <a:t>, ISO/IEC 17020, ISO/IEC 17021 and/or ISO/TS 22003. </a:t>
            </a:r>
          </a:p>
        </p:txBody>
      </p:sp>
      <p:sp>
        <p:nvSpPr>
          <p:cNvPr id="33795" name="Rectangle 2"/>
          <p:cNvSpPr>
            <a:spLocks noChangeArrowheads="1"/>
          </p:cNvSpPr>
          <p:nvPr/>
        </p:nvSpPr>
        <p:spPr bwMode="auto">
          <a:xfrm>
            <a:off x="609600" y="5638800"/>
            <a:ext cx="8001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a:solidFill>
                  <a:srgbClr val="FF0000"/>
                </a:solidFill>
                <a:latin typeface="Calibri" pitchFamily="34" charset="0"/>
                <a:cs typeface="Calibri" pitchFamily="34" charset="0"/>
              </a:rPr>
              <a:t>ISO/IEC 17025 </a:t>
            </a:r>
          </a:p>
          <a:p>
            <a:pPr algn="just"/>
            <a:r>
              <a:rPr lang="en-US" b="1"/>
              <a:t>General requirements for the competence of testing and calibration laboratories</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870500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p:nvPr/>
        </p:nvSpPr>
        <p:spPr>
          <a:xfrm>
            <a:off x="457200" y="500042"/>
            <a:ext cx="8305800" cy="2554674"/>
          </a:xfrm>
          <a:prstGeom prst="rect">
            <a:avLst/>
          </a:prstGeom>
          <a:solidFill>
            <a:srgbClr val="00B0F0"/>
          </a:solidFill>
          <a:ln>
            <a:noFill/>
            <a:prstDash val="solid"/>
          </a:ln>
          <a:effectLst>
            <a:outerShdw dist="27944" dir="5400000" algn="tl">
              <a:srgbClr val="000000">
                <a:alpha val="32000"/>
              </a:srgbClr>
            </a:outerShdw>
          </a:effectLst>
        </p:spPr>
        <p:txBody>
          <a:bodyPr wrap="square">
            <a:spAutoFit/>
          </a:bodyPr>
          <a:lstStyle/>
          <a:p>
            <a:pPr algn="just">
              <a:lnSpc>
                <a:spcPct val="200000"/>
              </a:lnSpc>
              <a:spcBef>
                <a:spcPts val="600"/>
              </a:spcBef>
            </a:pPr>
            <a:r>
              <a:rPr lang="en-US" sz="2800" dirty="0" smtClean="0">
                <a:solidFill>
                  <a:schemeClr val="bg1"/>
                </a:solidFill>
                <a:latin typeface="Calibri" pitchFamily="34" charset="0"/>
                <a:cs typeface="Calibri" pitchFamily="34" charset="0"/>
              </a:rPr>
              <a:t>Requirements* that must be taken into account when establishing a Halal Quality laboratory in </a:t>
            </a:r>
            <a:r>
              <a:rPr lang="en-US" sz="2800" dirty="0">
                <a:solidFill>
                  <a:schemeClr val="bg1"/>
                </a:solidFill>
                <a:latin typeface="Calibri" pitchFamily="34" charset="0"/>
                <a:cs typeface="Calibri" pitchFamily="34" charset="0"/>
              </a:rPr>
              <a:t>non-Muslim countries</a:t>
            </a:r>
            <a:r>
              <a:rPr lang="en-US" sz="2800" dirty="0" smtClean="0">
                <a:solidFill>
                  <a:schemeClr val="bg1"/>
                </a:solidFill>
                <a:latin typeface="Calibri" pitchFamily="34" charset="0"/>
                <a:cs typeface="Calibri" pitchFamily="34" charset="0"/>
              </a:rPr>
              <a:t> are the followings:</a:t>
            </a:r>
            <a:endParaRPr lang="ar-KW" sz="2800" dirty="0">
              <a:solidFill>
                <a:schemeClr val="bg1"/>
              </a:solidFill>
              <a:latin typeface="Calibri" pitchFamily="34" charset="0"/>
              <a:cs typeface="Times New Roman" pitchFamily="18" charset="0"/>
            </a:endParaRPr>
          </a:p>
        </p:txBody>
      </p:sp>
      <p:sp>
        <p:nvSpPr>
          <p:cNvPr id="7" name="Rectangle 6"/>
          <p:cNvSpPr/>
          <p:nvPr/>
        </p:nvSpPr>
        <p:spPr>
          <a:xfrm>
            <a:off x="438150" y="3395622"/>
            <a:ext cx="8401050" cy="2031325"/>
          </a:xfrm>
          <a:prstGeom prst="rect">
            <a:avLst/>
          </a:prstGeom>
          <a:noFill/>
          <a:ln>
            <a:noFill/>
            <a:prstDash val="solid"/>
          </a:ln>
        </p:spPr>
        <p:txBody>
          <a:bodyPr>
            <a:spAutoFit/>
          </a:bodyPr>
          <a:lstStyle/>
          <a:p>
            <a:pPr algn="just">
              <a:lnSpc>
                <a:spcPct val="150000"/>
              </a:lnSpc>
            </a:pPr>
            <a:r>
              <a:rPr lang="en-US" sz="2800" b="1" u="sng" dirty="0" smtClean="0">
                <a:latin typeface="Calibri" pitchFamily="34" charset="0"/>
                <a:cs typeface="Calibri" pitchFamily="34" charset="0"/>
              </a:rPr>
              <a:t>The organization</a:t>
            </a:r>
            <a:r>
              <a:rPr lang="en-US" sz="2800" dirty="0" smtClean="0">
                <a:latin typeface="Calibri" pitchFamily="34" charset="0"/>
                <a:cs typeface="Calibri" pitchFamily="34" charset="0"/>
              </a:rPr>
              <a:t> </a:t>
            </a:r>
            <a:r>
              <a:rPr lang="en-US" sz="1600" dirty="0" smtClean="0">
                <a:latin typeface="Calibri" pitchFamily="34" charset="0"/>
                <a:cs typeface="Calibri" pitchFamily="34" charset="0"/>
              </a:rPr>
              <a:t> </a:t>
            </a:r>
            <a:r>
              <a:rPr lang="en-US" sz="2800" dirty="0" smtClean="0">
                <a:latin typeface="Calibri" pitchFamily="34" charset="0"/>
                <a:cs typeface="Calibri" pitchFamily="34" charset="0"/>
              </a:rPr>
              <a:t>shall** ensure that the laboratory or the organization of which it is part of is an entity that can be held </a:t>
            </a:r>
            <a:r>
              <a:rPr lang="en-US" sz="2800" b="1" u="sng" dirty="0" smtClean="0">
                <a:latin typeface="Calibri" pitchFamily="34" charset="0"/>
                <a:cs typeface="Calibri" pitchFamily="34" charset="0"/>
              </a:rPr>
              <a:t>legally responsible</a:t>
            </a:r>
            <a:r>
              <a:rPr lang="en-US" sz="2800" dirty="0" smtClean="0">
                <a:latin typeface="Calibri" pitchFamily="34" charset="0"/>
                <a:cs typeface="Calibri" pitchFamily="34" charset="0"/>
              </a:rPr>
              <a:t>.</a:t>
            </a:r>
            <a:endParaRPr lang="ar-KW" sz="2800" dirty="0">
              <a:latin typeface="Calibri" pitchFamily="34" charset="0"/>
              <a:cs typeface="Times New Roman" pitchFamily="18" charset="0"/>
            </a:endParaRPr>
          </a:p>
        </p:txBody>
      </p:sp>
      <p:sp>
        <p:nvSpPr>
          <p:cNvPr id="6" name="Rectangle 5"/>
          <p:cNvSpPr/>
          <p:nvPr/>
        </p:nvSpPr>
        <p:spPr>
          <a:xfrm>
            <a:off x="0" y="6143644"/>
            <a:ext cx="8401050" cy="400110"/>
          </a:xfrm>
          <a:prstGeom prst="rect">
            <a:avLst/>
          </a:prstGeom>
          <a:noFill/>
          <a:ln>
            <a:noFill/>
            <a:prstDash val="solid"/>
          </a:ln>
        </p:spPr>
        <p:txBody>
          <a:bodyPr>
            <a:spAutoFit/>
          </a:bodyPr>
          <a:lstStyle/>
          <a:p>
            <a:pPr algn="just"/>
            <a:r>
              <a:rPr lang="en-US" sz="2000" dirty="0" smtClean="0">
                <a:latin typeface="Calibri" pitchFamily="34" charset="0"/>
                <a:cs typeface="Calibri" pitchFamily="34" charset="0"/>
              </a:rPr>
              <a:t>*Details of Halal laboratory requirements will not be covered here.</a:t>
            </a:r>
            <a:endParaRPr lang="ar-KW" sz="2000" dirty="0">
              <a:latin typeface="Calibri" pitchFamily="34" charset="0"/>
              <a:cs typeface="Times New Roman" pitchFamily="18" charset="0"/>
            </a:endParaRPr>
          </a:p>
        </p:txBody>
      </p:sp>
      <p:sp>
        <p:nvSpPr>
          <p:cNvPr id="8" name="Rectangle 7"/>
          <p:cNvSpPr/>
          <p:nvPr/>
        </p:nvSpPr>
        <p:spPr>
          <a:xfrm>
            <a:off x="-32" y="6488692"/>
            <a:ext cx="1744708" cy="400110"/>
          </a:xfrm>
          <a:prstGeom prst="rect">
            <a:avLst/>
          </a:prstGeom>
        </p:spPr>
        <p:txBody>
          <a:bodyPr wrap="none">
            <a:spAutoFit/>
          </a:bodyPr>
          <a:lstStyle/>
          <a:p>
            <a:r>
              <a:rPr lang="en-US" sz="2000" dirty="0" smtClean="0">
                <a:latin typeface="Calibri" pitchFamily="34" charset="0"/>
                <a:cs typeface="Calibri" pitchFamily="34" charset="0"/>
              </a:rPr>
              <a:t>**shall  = must</a:t>
            </a:r>
            <a:endParaRPr lang="ar-KW"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6200" y="697632"/>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smtClean="0">
                <a:solidFill>
                  <a:schemeClr val="bg1"/>
                </a:solidFill>
                <a:latin typeface="Calibri" pitchFamily="34" charset="0"/>
                <a:cs typeface="Calibri" pitchFamily="34" charset="0"/>
              </a:rPr>
              <a:t>Structural requirements</a:t>
            </a:r>
            <a:endParaRPr lang="en-US" sz="2800" dirty="0">
              <a:solidFill>
                <a:schemeClr val="bg1"/>
              </a:solidFill>
              <a:latin typeface="Calibri" pitchFamily="34" charset="0"/>
              <a:cs typeface="Calibri" pitchFamily="34" charset="0"/>
            </a:endParaRPr>
          </a:p>
        </p:txBody>
      </p:sp>
      <p:sp>
        <p:nvSpPr>
          <p:cNvPr id="3" name="Rectangle 2"/>
          <p:cNvSpPr/>
          <p:nvPr/>
        </p:nvSpPr>
        <p:spPr>
          <a:xfrm>
            <a:off x="76200" y="1392957"/>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1. Committee </a:t>
            </a:r>
            <a:r>
              <a:rPr lang="en-US" sz="2800" dirty="0">
                <a:solidFill>
                  <a:schemeClr val="bg1"/>
                </a:solidFill>
                <a:latin typeface="Calibri" pitchFamily="34" charset="0"/>
                <a:cs typeface="Calibri" pitchFamily="34" charset="0"/>
              </a:rPr>
              <a:t>for safeguarding impartiality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7635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936923"/>
            <a:ext cx="82296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recognized </a:t>
            </a:r>
            <a:r>
              <a:rPr lang="en-US" sz="2400" b="1" u="sng">
                <a:latin typeface="Calibri" pitchFamily="34" charset="0"/>
                <a:cs typeface="Calibri" pitchFamily="34" charset="0"/>
              </a:rPr>
              <a:t>Islamic authority </a:t>
            </a:r>
            <a:r>
              <a:rPr lang="en-US" sz="2400">
                <a:latin typeface="Calibri" pitchFamily="34" charset="0"/>
                <a:cs typeface="Calibri" pitchFamily="34" charset="0"/>
              </a:rPr>
              <a:t>of the country in which the halal certification body operates shall be </a:t>
            </a:r>
            <a:r>
              <a:rPr lang="en-US" sz="2400" b="1" u="sng">
                <a:latin typeface="Calibri" pitchFamily="34" charset="0"/>
                <a:cs typeface="Calibri" pitchFamily="34" charset="0"/>
              </a:rPr>
              <a:t>represented</a:t>
            </a:r>
            <a:r>
              <a:rPr lang="en-US" sz="2400">
                <a:latin typeface="Calibri" pitchFamily="34" charset="0"/>
                <a:cs typeface="Calibri" pitchFamily="34" charset="0"/>
              </a:rPr>
              <a:t> in the committee for ensuring the impartiality. </a:t>
            </a:r>
          </a:p>
        </p:txBody>
      </p:sp>
      <p:sp>
        <p:nvSpPr>
          <p:cNvPr id="6" name="Rectangle 5"/>
          <p:cNvSpPr/>
          <p:nvPr/>
        </p:nvSpPr>
        <p:spPr>
          <a:xfrm>
            <a:off x="76200" y="260648"/>
            <a:ext cx="8458200" cy="523875"/>
          </a:xfrm>
          <a:prstGeom prst="rect">
            <a:avLst/>
          </a:prstGeom>
          <a:solidFill>
            <a:schemeClr val="tx2">
              <a:lumMod val="60000"/>
              <a:lumOff val="40000"/>
            </a:schemeClr>
          </a:solidFill>
        </p:spPr>
        <p:txBody>
          <a:bodyPr>
            <a:spAutoFit/>
          </a:bodyPr>
          <a:lstStyle/>
          <a:p>
            <a:pPr>
              <a:defRPr/>
            </a:pPr>
            <a:r>
              <a:rPr lang="en-US" sz="2800" dirty="0" smtClean="0">
                <a:solidFill>
                  <a:schemeClr val="bg1"/>
                </a:solidFill>
                <a:latin typeface="Calibri" pitchFamily="34" charset="0"/>
                <a:cs typeface="Calibri" pitchFamily="34" charset="0"/>
              </a:rPr>
              <a:t>1. Committee </a:t>
            </a:r>
            <a:r>
              <a:rPr lang="en-US" sz="2800" dirty="0">
                <a:solidFill>
                  <a:schemeClr val="bg1"/>
                </a:solidFill>
                <a:latin typeface="Calibri" pitchFamily="34" charset="0"/>
                <a:cs typeface="Calibri" pitchFamily="34" charset="0"/>
              </a:rPr>
              <a:t>for safeguarding impartiality </a:t>
            </a:r>
          </a:p>
        </p:txBody>
      </p:sp>
      <p:sp>
        <p:nvSpPr>
          <p:cNvPr id="7" name="Rectangle 6"/>
          <p:cNvSpPr>
            <a:spLocks noChangeArrowheads="1"/>
          </p:cNvSpPr>
          <p:nvPr/>
        </p:nvSpPr>
        <p:spPr bwMode="auto">
          <a:xfrm>
            <a:off x="228600" y="3349923"/>
            <a:ext cx="8229600"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It shall </a:t>
            </a:r>
            <a:r>
              <a:rPr lang="en-US" sz="2400" b="1" u="sng">
                <a:latin typeface="Calibri" pitchFamily="34" charset="0"/>
                <a:cs typeface="Calibri" pitchFamily="34" charset="0"/>
              </a:rPr>
              <a:t>play</a:t>
            </a:r>
            <a:r>
              <a:rPr lang="en-US" sz="2400">
                <a:latin typeface="Calibri" pitchFamily="34" charset="0"/>
                <a:cs typeface="Calibri" pitchFamily="34" charset="0"/>
              </a:rPr>
              <a:t> an active role in reviewing in the light of Islamic principles the impartiality of the halal certification activities that are executed by the halal certification body and in deciding the rules, procedures and policies for halal certification from Islamic point of view. </a:t>
            </a:r>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083250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228600" y="609600"/>
            <a:ext cx="82296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a:t>
            </a:r>
            <a:r>
              <a:rPr lang="en-US" sz="2400" b="1" u="sng">
                <a:latin typeface="Calibri" pitchFamily="34" charset="0"/>
                <a:cs typeface="Calibri" pitchFamily="34" charset="0"/>
              </a:rPr>
              <a:t>Islamic authority </a:t>
            </a:r>
            <a:r>
              <a:rPr lang="en-US" sz="2400">
                <a:latin typeface="Calibri" pitchFamily="34" charset="0"/>
                <a:cs typeface="Calibri" pitchFamily="34" charset="0"/>
              </a:rPr>
              <a:t>shall take due care of any concerns that arise due to discrepancies in Islamic knowledge, practices and understanding which are likely to compromise the impartiality. </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4674068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228600" y="76200"/>
            <a:ext cx="8458200" cy="523875"/>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smtClean="0">
                <a:solidFill>
                  <a:schemeClr val="bg1"/>
                </a:solidFill>
                <a:latin typeface="Calibri" pitchFamily="34" charset="0"/>
                <a:cs typeface="Calibri" pitchFamily="34" charset="0"/>
              </a:rPr>
              <a:t>Resources requirements</a:t>
            </a:r>
            <a:endParaRPr lang="en-US" sz="2800" dirty="0">
              <a:solidFill>
                <a:schemeClr val="bg1"/>
              </a:solidFill>
              <a:latin typeface="Calibri" pitchFamily="34" charset="0"/>
              <a:cs typeface="Calibri" pitchFamily="34" charset="0"/>
            </a:endParaRPr>
          </a:p>
        </p:txBody>
      </p:sp>
      <p:sp>
        <p:nvSpPr>
          <p:cNvPr id="36867" name="Rectangle 6"/>
          <p:cNvSpPr>
            <a:spLocks noChangeArrowheads="1"/>
          </p:cNvSpPr>
          <p:nvPr/>
        </p:nvSpPr>
        <p:spPr bwMode="auto">
          <a:xfrm>
            <a:off x="228600" y="771525"/>
            <a:ext cx="84582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800">
                <a:latin typeface="Calibri" pitchFamily="34" charset="0"/>
                <a:cs typeface="Calibri" pitchFamily="34" charset="0"/>
              </a:rPr>
              <a:t>The Halal certification body shall ensure that all </a:t>
            </a:r>
            <a:r>
              <a:rPr lang="en-US" sz="2800" b="1" u="sng">
                <a:latin typeface="Calibri" pitchFamily="34" charset="0"/>
                <a:cs typeface="Calibri" pitchFamily="34" charset="0"/>
              </a:rPr>
              <a:t>personnel involved</a:t>
            </a:r>
            <a:r>
              <a:rPr lang="en-US" sz="2800">
                <a:latin typeface="Calibri" pitchFamily="34" charset="0"/>
                <a:cs typeface="Calibri" pitchFamily="34" charset="0"/>
              </a:rPr>
              <a:t> in the audit</a:t>
            </a:r>
            <a:r>
              <a:rPr lang="en-US" sz="2800" b="1" baseline="30000">
                <a:solidFill>
                  <a:srgbClr val="FF0000"/>
                </a:solidFill>
                <a:latin typeface="Calibri" pitchFamily="34" charset="0"/>
                <a:cs typeface="Calibri" pitchFamily="34" charset="0"/>
              </a:rPr>
              <a:t>1</a:t>
            </a:r>
            <a:r>
              <a:rPr lang="en-US" sz="2800">
                <a:latin typeface="Calibri" pitchFamily="34" charset="0"/>
                <a:cs typeface="Calibri" pitchFamily="34" charset="0"/>
              </a:rPr>
              <a:t> and certification</a:t>
            </a:r>
            <a:r>
              <a:rPr lang="en-US" sz="2800" b="1" baseline="30000">
                <a:solidFill>
                  <a:srgbClr val="FF0000"/>
                </a:solidFill>
                <a:latin typeface="Calibri" pitchFamily="34" charset="0"/>
                <a:cs typeface="Calibri" pitchFamily="34" charset="0"/>
              </a:rPr>
              <a:t>2</a:t>
            </a:r>
            <a:r>
              <a:rPr lang="en-US" sz="2800">
                <a:latin typeface="Calibri" pitchFamily="34" charset="0"/>
                <a:cs typeface="Calibri" pitchFamily="34" charset="0"/>
              </a:rPr>
              <a:t> activities are </a:t>
            </a:r>
            <a:r>
              <a:rPr lang="en-US" sz="2800" b="1" u="sng">
                <a:latin typeface="Calibri" pitchFamily="34" charset="0"/>
                <a:cs typeface="Calibri" pitchFamily="34" charset="0"/>
              </a:rPr>
              <a:t>Muslims</a:t>
            </a:r>
            <a:r>
              <a:rPr lang="en-US" sz="2800">
                <a:latin typeface="Calibri" pitchFamily="34" charset="0"/>
                <a:cs typeface="Calibri" pitchFamily="34" charset="0"/>
              </a:rPr>
              <a:t> who are technically competent and ethically committed to Islamic values.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668511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1290638"/>
            <a:ext cx="8458200" cy="526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200000"/>
              </a:lnSpc>
              <a:buFont typeface="Courier New" pitchFamily="49" charset="0"/>
              <a:buChar char="o"/>
            </a:pPr>
            <a:r>
              <a:rPr lang="en-US" sz="2400" b="1" u="sng">
                <a:latin typeface="Calibri" pitchFamily="34" charset="0"/>
                <a:cs typeface="Calibri" pitchFamily="34" charset="0"/>
              </a:rPr>
              <a:t>Training</a:t>
            </a:r>
            <a:r>
              <a:rPr lang="en-US" sz="2400">
                <a:latin typeface="Calibri" pitchFamily="34" charset="0"/>
                <a:cs typeface="Calibri" pitchFamily="34" charset="0"/>
              </a:rPr>
              <a:t> on Halal standard and related documents application</a:t>
            </a:r>
          </a:p>
          <a:p>
            <a:pPr marL="342900" indent="-342900" algn="just">
              <a:lnSpc>
                <a:spcPct val="200000"/>
              </a:lnSpc>
              <a:buFont typeface="Courier New" pitchFamily="49" charset="0"/>
              <a:buChar char="o"/>
            </a:pPr>
            <a:r>
              <a:rPr lang="en-US" sz="2400" b="1" u="sng">
                <a:latin typeface="Calibri" pitchFamily="34" charset="0"/>
                <a:cs typeface="Calibri" pitchFamily="34" charset="0"/>
              </a:rPr>
              <a:t>Training</a:t>
            </a:r>
            <a:r>
              <a:rPr lang="en-US" sz="2400">
                <a:latin typeface="Calibri" pitchFamily="34" charset="0"/>
                <a:cs typeface="Calibri" pitchFamily="34" charset="0"/>
              </a:rPr>
              <a:t> on quality management system</a:t>
            </a:r>
          </a:p>
          <a:p>
            <a:pPr marL="342900" indent="-342900" algn="just">
              <a:lnSpc>
                <a:spcPct val="200000"/>
              </a:lnSpc>
              <a:buFont typeface="Courier New" pitchFamily="49" charset="0"/>
              <a:buChar char="o"/>
            </a:pPr>
            <a:r>
              <a:rPr lang="en-US" sz="2400" b="1" u="sng">
                <a:latin typeface="Calibri" pitchFamily="34" charset="0"/>
                <a:cs typeface="Calibri" pitchFamily="34" charset="0"/>
              </a:rPr>
              <a:t>Training</a:t>
            </a:r>
            <a:r>
              <a:rPr lang="en-US" sz="2400">
                <a:latin typeface="Calibri" pitchFamily="34" charset="0"/>
                <a:cs typeface="Calibri" pitchFamily="34" charset="0"/>
              </a:rPr>
              <a:t> on product certification conformity</a:t>
            </a:r>
            <a:r>
              <a:rPr lang="en-US" sz="2400" b="1" baseline="30000">
                <a:solidFill>
                  <a:srgbClr val="FF0000"/>
                </a:solidFill>
                <a:latin typeface="Calibri" pitchFamily="34" charset="0"/>
                <a:cs typeface="Calibri" pitchFamily="34" charset="0"/>
              </a:rPr>
              <a:t>1</a:t>
            </a:r>
            <a:r>
              <a:rPr lang="en-US" sz="2400">
                <a:latin typeface="Calibri" pitchFamily="34" charset="0"/>
                <a:cs typeface="Calibri" pitchFamily="34" charset="0"/>
              </a:rPr>
              <a:t> and safety management system</a:t>
            </a:r>
            <a:r>
              <a:rPr lang="en-US" sz="2400" b="1" baseline="30000">
                <a:solidFill>
                  <a:srgbClr val="FF0000"/>
                </a:solidFill>
                <a:latin typeface="Calibri" pitchFamily="34" charset="0"/>
                <a:cs typeface="Calibri" pitchFamily="34" charset="0"/>
              </a:rPr>
              <a:t>2</a:t>
            </a:r>
            <a:r>
              <a:rPr lang="en-US" sz="2400">
                <a:latin typeface="Calibri" pitchFamily="34" charset="0"/>
                <a:cs typeface="Calibri" pitchFamily="34" charset="0"/>
              </a:rPr>
              <a:t>. </a:t>
            </a:r>
          </a:p>
          <a:p>
            <a:pPr marL="342900" indent="-342900" algn="just">
              <a:lnSpc>
                <a:spcPct val="200000"/>
              </a:lnSpc>
              <a:buFont typeface="Courier New" pitchFamily="49" charset="0"/>
              <a:buChar char="o"/>
            </a:pPr>
            <a:r>
              <a:rPr lang="en-US" sz="2400" b="1" u="sng">
                <a:latin typeface="Calibri" pitchFamily="34" charset="0"/>
                <a:cs typeface="Calibri" pitchFamily="34" charset="0"/>
              </a:rPr>
              <a:t>The personnel </a:t>
            </a:r>
            <a:r>
              <a:rPr lang="en-US" sz="2400">
                <a:latin typeface="Calibri" pitchFamily="34" charset="0"/>
                <a:cs typeface="Calibri" pitchFamily="34" charset="0"/>
              </a:rPr>
              <a:t>of the Halal certification body can be </a:t>
            </a:r>
            <a:r>
              <a:rPr lang="en-US" sz="2400" b="1" u="sng" baseline="30000">
                <a:solidFill>
                  <a:srgbClr val="FF0000"/>
                </a:solidFill>
                <a:latin typeface="Calibri" pitchFamily="34" charset="0"/>
                <a:cs typeface="Calibri" pitchFamily="34" charset="0"/>
              </a:rPr>
              <a:t>1</a:t>
            </a:r>
            <a:r>
              <a:rPr lang="en-US" sz="2400" u="sng">
                <a:latin typeface="Calibri" pitchFamily="34" charset="0"/>
                <a:cs typeface="Calibri" pitchFamily="34" charset="0"/>
              </a:rPr>
              <a:t>individual auditors who work for the halal certification body</a:t>
            </a:r>
            <a:r>
              <a:rPr lang="en-US" sz="2400">
                <a:latin typeface="Calibri" pitchFamily="34" charset="0"/>
                <a:cs typeface="Calibri" pitchFamily="34" charset="0"/>
              </a:rPr>
              <a:t> on a contract basis, or </a:t>
            </a:r>
            <a:r>
              <a:rPr lang="en-US" sz="2400" b="1" u="sng" baseline="30000">
                <a:solidFill>
                  <a:srgbClr val="FF0000"/>
                </a:solidFill>
                <a:latin typeface="Calibri" pitchFamily="34" charset="0"/>
                <a:cs typeface="Calibri" pitchFamily="34" charset="0"/>
              </a:rPr>
              <a:t>2</a:t>
            </a:r>
            <a:r>
              <a:rPr lang="en-US" sz="2400" u="sng">
                <a:latin typeface="Calibri" pitchFamily="34" charset="0"/>
                <a:cs typeface="Calibri" pitchFamily="34" charset="0"/>
              </a:rPr>
              <a:t>from other external sources</a:t>
            </a:r>
            <a:r>
              <a:rPr lang="en-US" sz="2400">
                <a:latin typeface="Calibri" pitchFamily="34" charset="0"/>
                <a:cs typeface="Calibri" pitchFamily="34" charset="0"/>
              </a:rPr>
              <a:t>. </a:t>
            </a:r>
          </a:p>
        </p:txBody>
      </p:sp>
      <p:sp>
        <p:nvSpPr>
          <p:cNvPr id="37891" name="Rectangle 2"/>
          <p:cNvSpPr>
            <a:spLocks noChangeArrowheads="1"/>
          </p:cNvSpPr>
          <p:nvPr/>
        </p:nvSpPr>
        <p:spPr bwMode="auto">
          <a:xfrm>
            <a:off x="304800" y="76200"/>
            <a:ext cx="8458200" cy="954088"/>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chemeClr val="bg1"/>
                </a:solidFill>
                <a:latin typeface="Calibri" pitchFamily="34" charset="0"/>
                <a:cs typeface="Calibri" pitchFamily="34" charset="0"/>
              </a:rPr>
              <a:t>Minimum criteria for the competence of personnel &amp; management of HCB (Halal services e.g. Halal laboratory)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930023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381000"/>
            <a:ext cx="845820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just">
              <a:lnSpc>
                <a:spcPct val="200000"/>
              </a:lnSpc>
              <a:buFont typeface="Courier New" pitchFamily="49" charset="0"/>
              <a:buChar char="o"/>
            </a:pPr>
            <a:r>
              <a:rPr lang="en-US" sz="2400">
                <a:latin typeface="Calibri" pitchFamily="34" charset="0"/>
                <a:cs typeface="Calibri" pitchFamily="34" charset="0"/>
              </a:rPr>
              <a:t>The halal certification body shall maintain comprehensive </a:t>
            </a:r>
            <a:r>
              <a:rPr lang="en-US" sz="2400" b="1" u="sng">
                <a:latin typeface="Calibri" pitchFamily="34" charset="0"/>
                <a:cs typeface="Calibri" pitchFamily="34" charset="0"/>
              </a:rPr>
              <a:t>records</a:t>
            </a:r>
            <a:r>
              <a:rPr lang="en-US" sz="2400">
                <a:latin typeface="Calibri" pitchFamily="34" charset="0"/>
                <a:cs typeface="Calibri" pitchFamily="34" charset="0"/>
              </a:rPr>
              <a:t> controlling the competence of all the staff it uses in particular areas, whether they are employees, employed on contract basis or provided by external bodies. </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6952524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2519363"/>
            <a:ext cx="8458200" cy="169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a) </a:t>
            </a:r>
            <a:r>
              <a:rPr lang="en-US" sz="2400" b="1" u="sng">
                <a:latin typeface="Calibri" pitchFamily="34" charset="0"/>
                <a:cs typeface="Calibri" pitchFamily="34" charset="0"/>
              </a:rPr>
              <a:t>Comply with the rules </a:t>
            </a:r>
            <a:r>
              <a:rPr lang="en-US" sz="2400">
                <a:latin typeface="Calibri" pitchFamily="34" charset="0"/>
                <a:cs typeface="Calibri" pitchFamily="34" charset="0"/>
              </a:rPr>
              <a:t>defined by the Halal certification body, including those relating to confidentiality and independence from commercial and other interest(s). </a:t>
            </a:r>
          </a:p>
        </p:txBody>
      </p:sp>
      <p:sp>
        <p:nvSpPr>
          <p:cNvPr id="39939" name="Rectangle 2"/>
          <p:cNvSpPr>
            <a:spLocks noChangeArrowheads="1"/>
          </p:cNvSpPr>
          <p:nvPr/>
        </p:nvSpPr>
        <p:spPr bwMode="auto">
          <a:xfrm>
            <a:off x="304800" y="152400"/>
            <a:ext cx="8458200" cy="2205038"/>
          </a:xfrm>
          <a:prstGeom prst="rect">
            <a:avLst/>
          </a:prstGeom>
          <a:solidFill>
            <a:srgbClr val="92D050"/>
          </a:solidFill>
          <a:ln>
            <a:noFill/>
          </a:ln>
          <a:extLst/>
        </p:spPr>
        <p:txBody>
          <a:bodyPr>
            <a:spAutoFit/>
          </a:bodyPr>
          <a:lstStyle/>
          <a:p>
            <a:pPr algn="just">
              <a:lnSpc>
                <a:spcPct val="200000"/>
              </a:lnSpc>
            </a:pPr>
            <a:r>
              <a:rPr lang="en-US" sz="2400">
                <a:solidFill>
                  <a:schemeClr val="bg1"/>
                </a:solidFill>
                <a:latin typeface="Calibri" pitchFamily="34" charset="0"/>
                <a:cs typeface="Calibri" pitchFamily="34" charset="0"/>
              </a:rPr>
              <a:t>The Halal certification body shall require its </a:t>
            </a:r>
            <a:r>
              <a:rPr lang="en-US" sz="2400" b="1" u="sng">
                <a:solidFill>
                  <a:schemeClr val="bg1"/>
                </a:solidFill>
                <a:latin typeface="Calibri" pitchFamily="34" charset="0"/>
                <a:cs typeface="Calibri" pitchFamily="34" charset="0"/>
              </a:rPr>
              <a:t>personnel</a:t>
            </a:r>
            <a:r>
              <a:rPr lang="en-US" sz="2400">
                <a:solidFill>
                  <a:schemeClr val="bg1"/>
                </a:solidFill>
                <a:latin typeface="Calibri" pitchFamily="34" charset="0"/>
                <a:cs typeface="Calibri" pitchFamily="34" charset="0"/>
              </a:rPr>
              <a:t> involved in the Halal certification to sign a contract or other documents in which they commit themselves to: </a:t>
            </a:r>
          </a:p>
        </p:txBody>
      </p:sp>
      <p:sp>
        <p:nvSpPr>
          <p:cNvPr id="4" name="Rectangle 3"/>
          <p:cNvSpPr>
            <a:spLocks noChangeArrowheads="1"/>
          </p:cNvSpPr>
          <p:nvPr/>
        </p:nvSpPr>
        <p:spPr bwMode="auto">
          <a:xfrm>
            <a:off x="304800" y="4343400"/>
            <a:ext cx="8458200"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sz="2400">
                <a:latin typeface="Calibri" pitchFamily="34" charset="0"/>
                <a:cs typeface="Calibri" pitchFamily="34" charset="0"/>
              </a:rPr>
              <a:t>b) </a:t>
            </a:r>
            <a:r>
              <a:rPr lang="en-US" sz="2400" b="1" u="sng">
                <a:latin typeface="Calibri" pitchFamily="34" charset="0"/>
                <a:cs typeface="Calibri" pitchFamily="34" charset="0"/>
              </a:rPr>
              <a:t>Declare</a:t>
            </a:r>
            <a:r>
              <a:rPr lang="en-US" sz="2400">
                <a:latin typeface="Calibri" pitchFamily="34" charset="0"/>
                <a:cs typeface="Calibri" pitchFamily="34" charset="0"/>
              </a:rPr>
              <a:t> any previous and/or present association on their own part, or on the part of their employer, with a designer, producer or supplier of products to the Halal audit or certification of which they are to be assigned. </a:t>
            </a:r>
          </a:p>
        </p:txBody>
      </p:sp>
    </p:spTree>
    <p:extLst>
      <p:ext uri="{BB962C8B-B14F-4D97-AF65-F5344CB8AC3E}">
        <p14:creationId xmlns="" xmlns:p14="http://schemas.microsoft.com/office/powerpoint/2010/main" val="1632048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685800"/>
            <a:ext cx="8458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Halal certification body shall ensure that the </a:t>
            </a:r>
            <a:r>
              <a:rPr lang="en-US" sz="2400" b="1" u="sng">
                <a:latin typeface="Calibri" pitchFamily="34" charset="0"/>
                <a:cs typeface="Calibri" pitchFamily="34" charset="0"/>
              </a:rPr>
              <a:t>technical auditor </a:t>
            </a:r>
            <a:r>
              <a:rPr lang="en-US" sz="2400">
                <a:latin typeface="Calibri" pitchFamily="34" charset="0"/>
                <a:cs typeface="Calibri" pitchFamily="34" charset="0"/>
              </a:rPr>
              <a:t>has a minimum of five (5) years of full-time work </a:t>
            </a:r>
            <a:r>
              <a:rPr lang="en-US" sz="2400" b="1" u="sng">
                <a:latin typeface="Calibri" pitchFamily="34" charset="0"/>
                <a:cs typeface="Calibri" pitchFamily="34" charset="0"/>
              </a:rPr>
              <a:t>experience</a:t>
            </a:r>
            <a:r>
              <a:rPr lang="en-US" sz="2400">
                <a:latin typeface="Calibri" pitchFamily="34" charset="0"/>
                <a:cs typeface="Calibri" pitchFamily="34" charset="0"/>
              </a:rPr>
              <a:t> in the </a:t>
            </a:r>
            <a:r>
              <a:rPr lang="en-US" sz="2400" b="1" u="sng">
                <a:latin typeface="Calibri" pitchFamily="34" charset="0"/>
                <a:cs typeface="Calibri" pitchFamily="34" charset="0"/>
              </a:rPr>
              <a:t>related industry</a:t>
            </a:r>
            <a:r>
              <a:rPr lang="en-US" sz="2400" b="1" baseline="30000">
                <a:solidFill>
                  <a:srgbClr val="FF0000"/>
                </a:solidFill>
                <a:latin typeface="Calibri" pitchFamily="34" charset="0"/>
                <a:cs typeface="Calibri" pitchFamily="34" charset="0"/>
              </a:rPr>
              <a:t>1</a:t>
            </a:r>
            <a:r>
              <a:rPr lang="en-US" sz="2400">
                <a:latin typeface="Calibri" pitchFamily="34" charset="0"/>
                <a:cs typeface="Calibri" pitchFamily="34" charset="0"/>
              </a:rPr>
              <a:t>, including at least two (2) years of work experience in </a:t>
            </a:r>
            <a:r>
              <a:rPr lang="en-US" sz="2400" b="1" u="sng">
                <a:latin typeface="Calibri" pitchFamily="34" charset="0"/>
                <a:cs typeface="Calibri" pitchFamily="34" charset="0"/>
              </a:rPr>
              <a:t>quality assurance</a:t>
            </a:r>
            <a:r>
              <a:rPr lang="en-US" sz="2400" b="1" baseline="30000">
                <a:solidFill>
                  <a:srgbClr val="FF0000"/>
                </a:solidFill>
                <a:latin typeface="Calibri" pitchFamily="34" charset="0"/>
                <a:cs typeface="Calibri" pitchFamily="34" charset="0"/>
              </a:rPr>
              <a:t>2</a:t>
            </a:r>
            <a:r>
              <a:rPr lang="en-US" sz="2400">
                <a:latin typeface="Calibri" pitchFamily="34" charset="0"/>
                <a:cs typeface="Calibri" pitchFamily="34" charset="0"/>
              </a:rPr>
              <a:t>. </a:t>
            </a:r>
          </a:p>
        </p:txBody>
      </p:sp>
      <p:sp>
        <p:nvSpPr>
          <p:cNvPr id="4" name="Rectangle 3"/>
          <p:cNvSpPr/>
          <p:nvPr/>
        </p:nvSpPr>
        <p:spPr>
          <a:xfrm>
            <a:off x="304800" y="152400"/>
            <a:ext cx="8458200" cy="461963"/>
          </a:xfrm>
          <a:prstGeom prst="rect">
            <a:avLst/>
          </a:prstGeom>
          <a:solidFill>
            <a:srgbClr val="92D050"/>
          </a:solidFill>
        </p:spPr>
        <p:txBody>
          <a:bodyPr>
            <a:spAutoFit/>
          </a:bodyPr>
          <a:lstStyle/>
          <a:p>
            <a:pPr>
              <a:defRPr/>
            </a:pPr>
            <a:r>
              <a:rPr lang="en-US" sz="2400" dirty="0">
                <a:solidFill>
                  <a:schemeClr val="bg1"/>
                </a:solidFill>
                <a:latin typeface="+mn-lt"/>
              </a:rPr>
              <a:t>Work experience </a:t>
            </a:r>
            <a:endParaRPr lang="en-US" sz="2400" dirty="0">
              <a:solidFill>
                <a:schemeClr val="bg1"/>
              </a:solidFill>
              <a:latin typeface="+mn-lt"/>
              <a:cs typeface="Calibri" pitchFamily="34" charset="0"/>
            </a:endParaRPr>
          </a:p>
        </p:txBody>
      </p:sp>
      <p:sp>
        <p:nvSpPr>
          <p:cNvPr id="5" name="Rectangle 4"/>
          <p:cNvSpPr>
            <a:spLocks noChangeArrowheads="1"/>
          </p:cNvSpPr>
          <p:nvPr/>
        </p:nvSpPr>
        <p:spPr bwMode="auto">
          <a:xfrm>
            <a:off x="304800" y="3762375"/>
            <a:ext cx="8458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a:t>
            </a:r>
            <a:r>
              <a:rPr lang="en-US" sz="2400" b="1" u="sng">
                <a:latin typeface="Calibri" pitchFamily="34" charset="0"/>
                <a:cs typeface="Calibri" pitchFamily="34" charset="0"/>
              </a:rPr>
              <a:t>technical audito</a:t>
            </a:r>
            <a:r>
              <a:rPr lang="en-US" sz="2400">
                <a:latin typeface="Calibri" pitchFamily="34" charset="0"/>
                <a:cs typeface="Calibri" pitchFamily="34" charset="0"/>
              </a:rPr>
              <a:t>r shall have at least two (2) years of work </a:t>
            </a:r>
            <a:r>
              <a:rPr lang="en-US" sz="2400" b="1" u="sng">
                <a:latin typeface="Calibri" pitchFamily="34" charset="0"/>
                <a:cs typeface="Calibri" pitchFamily="34" charset="0"/>
              </a:rPr>
              <a:t>experience</a:t>
            </a:r>
            <a:r>
              <a:rPr lang="en-US" sz="2400">
                <a:latin typeface="Calibri" pitchFamily="34" charset="0"/>
                <a:cs typeface="Calibri" pitchFamily="34" charset="0"/>
              </a:rPr>
              <a:t> in </a:t>
            </a:r>
            <a:r>
              <a:rPr lang="en-US" sz="2400" b="1" u="sng">
                <a:latin typeface="Calibri" pitchFamily="34" charset="0"/>
                <a:cs typeface="Calibri" pitchFamily="34" charset="0"/>
              </a:rPr>
              <a:t>product safety</a:t>
            </a:r>
            <a:r>
              <a:rPr lang="en-US" sz="2400" b="1">
                <a:latin typeface="Calibri" pitchFamily="34" charset="0"/>
                <a:cs typeface="Calibri" pitchFamily="34" charset="0"/>
              </a:rPr>
              <a:t> </a:t>
            </a:r>
            <a:r>
              <a:rPr lang="en-US" sz="2400">
                <a:latin typeface="Calibri" pitchFamily="34" charset="0"/>
                <a:cs typeface="Calibri" pitchFamily="34" charset="0"/>
              </a:rPr>
              <a:t>functions during production</a:t>
            </a:r>
            <a:r>
              <a:rPr lang="en-US" sz="2400" b="1" baseline="30000">
                <a:solidFill>
                  <a:srgbClr val="FF0000"/>
                </a:solidFill>
                <a:latin typeface="Calibri" pitchFamily="34" charset="0"/>
                <a:cs typeface="Calibri" pitchFamily="34" charset="0"/>
              </a:rPr>
              <a:t>1</a:t>
            </a:r>
            <a:r>
              <a:rPr lang="en-US" sz="2400">
                <a:latin typeface="Calibri" pitchFamily="34" charset="0"/>
                <a:cs typeface="Calibri" pitchFamily="34" charset="0"/>
              </a:rPr>
              <a:t> or manufacturing</a:t>
            </a:r>
            <a:r>
              <a:rPr lang="en-US" sz="2400" b="1" baseline="30000">
                <a:solidFill>
                  <a:srgbClr val="FF0000"/>
                </a:solidFill>
                <a:latin typeface="Calibri" pitchFamily="34" charset="0"/>
                <a:cs typeface="Calibri" pitchFamily="34" charset="0"/>
              </a:rPr>
              <a:t>2</a:t>
            </a:r>
            <a:r>
              <a:rPr lang="en-US" sz="2400">
                <a:latin typeface="Calibri" pitchFamily="34" charset="0"/>
                <a:cs typeface="Calibri" pitchFamily="34" charset="0"/>
              </a:rPr>
              <a:t>, retailing</a:t>
            </a:r>
            <a:r>
              <a:rPr lang="en-US" sz="2400" b="1" baseline="30000">
                <a:solidFill>
                  <a:srgbClr val="FF0000"/>
                </a:solidFill>
                <a:latin typeface="Calibri" pitchFamily="34" charset="0"/>
                <a:cs typeface="Calibri" pitchFamily="34" charset="0"/>
              </a:rPr>
              <a:t>3</a:t>
            </a:r>
            <a:r>
              <a:rPr lang="en-US" sz="2400">
                <a:latin typeface="Calibri" pitchFamily="34" charset="0"/>
                <a:cs typeface="Calibri" pitchFamily="34" charset="0"/>
              </a:rPr>
              <a:t>, inspection</a:t>
            </a:r>
            <a:r>
              <a:rPr lang="en-US" sz="2400" b="1" baseline="30000">
                <a:solidFill>
                  <a:srgbClr val="FF0000"/>
                </a:solidFill>
                <a:latin typeface="Calibri" pitchFamily="34" charset="0"/>
                <a:cs typeface="Calibri" pitchFamily="34" charset="0"/>
              </a:rPr>
              <a:t>4</a:t>
            </a:r>
            <a:r>
              <a:rPr lang="en-US" sz="2400">
                <a:latin typeface="Calibri" pitchFamily="34" charset="0"/>
                <a:cs typeface="Calibri" pitchFamily="34" charset="0"/>
              </a:rPr>
              <a:t> or enforcement</a:t>
            </a:r>
            <a:r>
              <a:rPr lang="en-US" sz="2400" b="1" baseline="30000">
                <a:solidFill>
                  <a:srgbClr val="FF0000"/>
                </a:solidFill>
                <a:latin typeface="Calibri" pitchFamily="34" charset="0"/>
                <a:cs typeface="Calibri" pitchFamily="34" charset="0"/>
              </a:rPr>
              <a:t>5</a:t>
            </a:r>
            <a:r>
              <a:rPr lang="en-US" sz="2400">
                <a:latin typeface="Calibri" pitchFamily="34" charset="0"/>
                <a:cs typeface="Calibri" pitchFamily="34" charset="0"/>
              </a:rPr>
              <a:t>, or the equivalent. </a:t>
            </a:r>
          </a:p>
        </p:txBody>
      </p:sp>
    </p:spTree>
    <p:extLst>
      <p:ext uri="{BB962C8B-B14F-4D97-AF65-F5344CB8AC3E}">
        <p14:creationId xmlns="" xmlns:p14="http://schemas.microsoft.com/office/powerpoint/2010/main" val="205229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838200"/>
            <a:ext cx="845820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Halal certification body shall ensure that within the last three (3) years the technical auditor has </a:t>
            </a:r>
            <a:r>
              <a:rPr lang="en-US" sz="2400" b="1" u="sng">
                <a:latin typeface="Calibri" pitchFamily="34" charset="0"/>
                <a:cs typeface="Calibri" pitchFamily="34" charset="0"/>
              </a:rPr>
              <a:t>performed</a:t>
            </a:r>
            <a:r>
              <a:rPr lang="en-US" sz="2400">
                <a:latin typeface="Calibri" pitchFamily="34" charset="0"/>
                <a:cs typeface="Calibri" pitchFamily="34" charset="0"/>
              </a:rPr>
              <a:t> at least twelve (</a:t>
            </a:r>
            <a:r>
              <a:rPr lang="en-US" sz="2400" b="1" u="sng">
                <a:latin typeface="Calibri" pitchFamily="34" charset="0"/>
                <a:cs typeface="Calibri" pitchFamily="34" charset="0"/>
              </a:rPr>
              <a:t>12</a:t>
            </a:r>
            <a:r>
              <a:rPr lang="en-US" sz="2400">
                <a:latin typeface="Calibri" pitchFamily="34" charset="0"/>
                <a:cs typeface="Calibri" pitchFamily="34" charset="0"/>
              </a:rPr>
              <a:t>) </a:t>
            </a:r>
            <a:r>
              <a:rPr lang="en-US" sz="2400" b="1" u="sng">
                <a:latin typeface="Calibri" pitchFamily="34" charset="0"/>
                <a:cs typeface="Calibri" pitchFamily="34" charset="0"/>
              </a:rPr>
              <a:t>certification audit days</a:t>
            </a:r>
            <a:r>
              <a:rPr lang="en-US" sz="2400">
                <a:latin typeface="Calibri" pitchFamily="34" charset="0"/>
                <a:cs typeface="Calibri" pitchFamily="34" charset="0"/>
              </a:rPr>
              <a:t> (like product/service) in at least four (</a:t>
            </a:r>
            <a:r>
              <a:rPr lang="en-US" sz="2400" u="sng">
                <a:latin typeface="Calibri" pitchFamily="34" charset="0"/>
                <a:cs typeface="Calibri" pitchFamily="34" charset="0"/>
              </a:rPr>
              <a:t>4</a:t>
            </a:r>
            <a:r>
              <a:rPr lang="en-US" sz="2400">
                <a:latin typeface="Calibri" pitchFamily="34" charset="0"/>
                <a:cs typeface="Calibri" pitchFamily="34" charset="0"/>
              </a:rPr>
              <a:t>) organizations </a:t>
            </a:r>
            <a:r>
              <a:rPr lang="en-US" sz="2400" u="sng">
                <a:latin typeface="Calibri" pitchFamily="34" charset="0"/>
                <a:cs typeface="Calibri" pitchFamily="34" charset="0"/>
              </a:rPr>
              <a:t>under the leadership of a qualified auditor</a:t>
            </a:r>
            <a:r>
              <a:rPr lang="en-US" sz="2400">
                <a:latin typeface="Calibri" pitchFamily="34" charset="0"/>
                <a:cs typeface="Calibri" pitchFamily="34" charset="0"/>
              </a:rPr>
              <a:t>. </a:t>
            </a:r>
          </a:p>
        </p:txBody>
      </p:sp>
      <p:sp>
        <p:nvSpPr>
          <p:cNvPr id="41987" name="Rectangle 2"/>
          <p:cNvSpPr>
            <a:spLocks noChangeArrowheads="1"/>
          </p:cNvSpPr>
          <p:nvPr/>
        </p:nvSpPr>
        <p:spPr bwMode="auto">
          <a:xfrm>
            <a:off x="304800" y="152400"/>
            <a:ext cx="8458200" cy="461963"/>
          </a:xfrm>
          <a:prstGeom prst="rect">
            <a:avLst/>
          </a:prstGeom>
          <a:solidFill>
            <a:srgbClr val="92D050"/>
          </a:solidFill>
          <a:ln>
            <a:noFill/>
          </a:ln>
          <a:extLst/>
        </p:spPr>
        <p:txBody>
          <a:bodyPr>
            <a:spAutoFit/>
          </a:bodyPr>
          <a:lstStyle/>
          <a:p>
            <a:r>
              <a:rPr lang="en-US" sz="2400">
                <a:solidFill>
                  <a:schemeClr val="bg1"/>
                </a:solidFill>
                <a:latin typeface="Calibri" pitchFamily="34" charset="0"/>
                <a:cs typeface="Calibri" pitchFamily="34" charset="0"/>
              </a:rPr>
              <a:t>Audit experience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149812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838200"/>
            <a:ext cx="8458200" cy="294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200000"/>
              </a:lnSpc>
            </a:pPr>
            <a:r>
              <a:rPr lang="en-US" sz="2400">
                <a:latin typeface="Calibri" pitchFamily="34" charset="0"/>
                <a:cs typeface="Calibri" pitchFamily="34" charset="0"/>
              </a:rPr>
              <a:t>The </a:t>
            </a:r>
            <a:r>
              <a:rPr lang="en-US" sz="2400" b="1" u="sng">
                <a:latin typeface="Calibri" pitchFamily="34" charset="0"/>
                <a:cs typeface="Calibri" pitchFamily="34" charset="0"/>
              </a:rPr>
              <a:t>competences</a:t>
            </a:r>
            <a:r>
              <a:rPr lang="en-US" sz="2400">
                <a:latin typeface="Calibri" pitchFamily="34" charset="0"/>
                <a:cs typeface="Calibri" pitchFamily="34" charset="0"/>
              </a:rPr>
              <a:t> </a:t>
            </a:r>
            <a:r>
              <a:rPr lang="en-US" sz="2400" b="1" u="sng">
                <a:latin typeface="Calibri" pitchFamily="34" charset="0"/>
                <a:cs typeface="Calibri" pitchFamily="34" charset="0"/>
              </a:rPr>
              <a:t>of technical auditors </a:t>
            </a:r>
            <a:r>
              <a:rPr lang="en-US" sz="2400">
                <a:latin typeface="Calibri" pitchFamily="34" charset="0"/>
                <a:cs typeface="Calibri" pitchFamily="34" charset="0"/>
              </a:rPr>
              <a:t>shall be </a:t>
            </a:r>
            <a:r>
              <a:rPr lang="en-US" sz="2400" b="1" u="sng">
                <a:latin typeface="Calibri" pitchFamily="34" charset="0"/>
                <a:cs typeface="Calibri" pitchFamily="34" charset="0"/>
              </a:rPr>
              <a:t>recorded</a:t>
            </a:r>
            <a:r>
              <a:rPr lang="en-US" sz="2400">
                <a:latin typeface="Calibri" pitchFamily="34" charset="0"/>
                <a:cs typeface="Calibri" pitchFamily="34" charset="0"/>
              </a:rPr>
              <a:t> [see Clause 7.4.5 c) of ISO 19011:2011] for each category and sector (see Annex A). The Halal certification body shall provide evidence of the </a:t>
            </a:r>
            <a:r>
              <a:rPr lang="en-US" sz="2400" b="1" u="sng">
                <a:latin typeface="Calibri" pitchFamily="34" charset="0"/>
                <a:cs typeface="Calibri" pitchFamily="34" charset="0"/>
              </a:rPr>
              <a:t>successful evaluation</a:t>
            </a:r>
            <a:r>
              <a:rPr lang="en-US" sz="2400">
                <a:latin typeface="Calibri" pitchFamily="34" charset="0"/>
                <a:cs typeface="Calibri" pitchFamily="34" charset="0"/>
              </a:rPr>
              <a:t>. </a:t>
            </a:r>
          </a:p>
        </p:txBody>
      </p:sp>
      <p:sp>
        <p:nvSpPr>
          <p:cNvPr id="43011" name="Rectangle 2"/>
          <p:cNvSpPr>
            <a:spLocks noChangeArrowheads="1"/>
          </p:cNvSpPr>
          <p:nvPr/>
        </p:nvSpPr>
        <p:spPr bwMode="auto">
          <a:xfrm>
            <a:off x="304800" y="152400"/>
            <a:ext cx="8458200" cy="461963"/>
          </a:xfrm>
          <a:prstGeom prst="rect">
            <a:avLst/>
          </a:prstGeom>
          <a:solidFill>
            <a:srgbClr val="92D050"/>
          </a:solidFill>
          <a:ln>
            <a:noFill/>
          </a:ln>
          <a:extLst/>
        </p:spPr>
        <p:txBody>
          <a:bodyPr>
            <a:spAutoFit/>
          </a:bodyPr>
          <a:lstStyle/>
          <a:p>
            <a:r>
              <a:rPr lang="en-US" sz="2400">
                <a:solidFill>
                  <a:schemeClr val="bg1"/>
                </a:solidFill>
                <a:latin typeface="Calibri" pitchFamily="34" charset="0"/>
                <a:cs typeface="Calibri" pitchFamily="34" charset="0"/>
              </a:rPr>
              <a:t>Competencies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381784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5232</Words>
  <Application>Microsoft Office PowerPoint</Application>
  <PresentationFormat>On-screen Show (4:3)</PresentationFormat>
  <Paragraphs>397</Paragraphs>
  <Slides>118</Slides>
  <Notes>0</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Slide 1</vt:lpstr>
      <vt:lpstr>" In The Name of Allah, The Most Beneficent, The Most Merciful"   Guidelines for Halal Laboratories  By: Dr. Hani M. Al-Mazeedi</vt:lpstr>
      <vt:lpstr>Slide 3</vt:lpstr>
      <vt:lpstr>Slide 4</vt:lpstr>
      <vt:lpstr>Slide 5</vt:lpstr>
      <vt:lpstr>The Halal Lab must comply with the Elements  of GLP**</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Conclusions</vt:lpstr>
      <vt:lpstr>Recommendations</vt:lpstr>
      <vt:lpstr>Finally</vt:lpstr>
      <vt:lpstr>Slide 116</vt:lpstr>
      <vt:lpstr>Slide 117</vt:lpstr>
      <vt:lpstr>Slide 118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18</cp:revision>
  <dcterms:created xsi:type="dcterms:W3CDTF">2018-03-23T13:26:30Z</dcterms:created>
  <dcterms:modified xsi:type="dcterms:W3CDTF">2019-07-03T12:21:13Z</dcterms:modified>
</cp:coreProperties>
</file>